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45"/>
  </p:notesMasterIdLst>
  <p:sldIdLst>
    <p:sldId id="256" r:id="rId2"/>
    <p:sldId id="257" r:id="rId3"/>
    <p:sldId id="259" r:id="rId4"/>
    <p:sldId id="260" r:id="rId5"/>
    <p:sldId id="261" r:id="rId6"/>
    <p:sldId id="263" r:id="rId7"/>
    <p:sldId id="264" r:id="rId8"/>
    <p:sldId id="266" r:id="rId9"/>
    <p:sldId id="267" r:id="rId10"/>
    <p:sldId id="265" r:id="rId11"/>
    <p:sldId id="271" r:id="rId12"/>
    <p:sldId id="272" r:id="rId13"/>
    <p:sldId id="276" r:id="rId14"/>
    <p:sldId id="277" r:id="rId15"/>
    <p:sldId id="287" r:id="rId16"/>
    <p:sldId id="289" r:id="rId17"/>
    <p:sldId id="290" r:id="rId18"/>
    <p:sldId id="291" r:id="rId19"/>
    <p:sldId id="268" r:id="rId20"/>
    <p:sldId id="300" r:id="rId21"/>
    <p:sldId id="278" r:id="rId22"/>
    <p:sldId id="280" r:id="rId23"/>
    <p:sldId id="279" r:id="rId24"/>
    <p:sldId id="284" r:id="rId25"/>
    <p:sldId id="283" r:id="rId26"/>
    <p:sldId id="281" r:id="rId27"/>
    <p:sldId id="292" r:id="rId28"/>
    <p:sldId id="293" r:id="rId29"/>
    <p:sldId id="295" r:id="rId30"/>
    <p:sldId id="297" r:id="rId31"/>
    <p:sldId id="298" r:id="rId32"/>
    <p:sldId id="296" r:id="rId33"/>
    <p:sldId id="304" r:id="rId34"/>
    <p:sldId id="313" r:id="rId35"/>
    <p:sldId id="314" r:id="rId36"/>
    <p:sldId id="312" r:id="rId37"/>
    <p:sldId id="315" r:id="rId38"/>
    <p:sldId id="308" r:id="rId39"/>
    <p:sldId id="301" r:id="rId40"/>
    <p:sldId id="316" r:id="rId41"/>
    <p:sldId id="310" r:id="rId42"/>
    <p:sldId id="317" r:id="rId43"/>
    <p:sldId id="30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80641" autoAdjust="0"/>
  </p:normalViewPr>
  <p:slideViewPr>
    <p:cSldViewPr snapToGrid="0">
      <p:cViewPr>
        <p:scale>
          <a:sx n="70" d="100"/>
          <a:sy n="70" d="100"/>
        </p:scale>
        <p:origin x="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830C9-F815-45B2-8229-34188083DA97}" type="datetimeFigureOut">
              <a:rPr lang="en-US" smtClean="0"/>
              <a:t>9/17/2023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024E8-1C4C-4C0A-94D8-45C21D47BFF8}" type="slidenum">
              <a:rPr lang="en-US" smtClean="0"/>
              <a:t>‹#›</a:t>
            </a:fld>
            <a:endParaRPr lang="en-US"/>
          </a:p>
        </p:txBody>
      </p:sp>
    </p:spTree>
    <p:extLst>
      <p:ext uri="{BB962C8B-B14F-4D97-AF65-F5344CB8AC3E}">
        <p14:creationId xmlns:p14="http://schemas.microsoft.com/office/powerpoint/2010/main" val="194980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iencedirect.com/science/article/pii/S030438000500267X#bib4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species</a:t>
            </a:r>
            <a:r>
              <a:rPr lang="ko-KR" altLang="en-US" dirty="0"/>
              <a:t> </a:t>
            </a:r>
            <a:r>
              <a:rPr lang="en-US" altLang="ko-KR" dirty="0"/>
              <a:t>niche</a:t>
            </a:r>
            <a:r>
              <a:rPr lang="ko-KR" altLang="en-US" dirty="0"/>
              <a:t> </a:t>
            </a:r>
            <a:r>
              <a:rPr lang="en-US" altLang="ko-KR" dirty="0"/>
              <a:t>modeling</a:t>
            </a:r>
            <a:endParaRPr lang="en-US" dirty="0"/>
          </a:p>
          <a:p>
            <a:r>
              <a:rPr lang="en-US" dirty="0"/>
              <a:t>2. ML vs</a:t>
            </a:r>
            <a:r>
              <a:rPr lang="ko-KR" altLang="en-US" dirty="0"/>
              <a:t> </a:t>
            </a:r>
            <a:r>
              <a:rPr lang="en-US" altLang="ko-KR" dirty="0"/>
              <a:t>statistical models</a:t>
            </a:r>
            <a:endParaRPr lang="en-US" dirty="0"/>
          </a:p>
          <a:p>
            <a:r>
              <a:rPr lang="en-US" dirty="0"/>
              <a:t>3. </a:t>
            </a:r>
            <a:r>
              <a:rPr lang="en-US" dirty="0" err="1"/>
              <a:t>phillips</a:t>
            </a:r>
            <a:r>
              <a:rPr lang="ko-KR" altLang="en-US" dirty="0"/>
              <a:t> </a:t>
            </a:r>
            <a:r>
              <a:rPr lang="ko-KR" altLang="en-US" dirty="0" err="1"/>
              <a:t>인용수</a:t>
            </a:r>
            <a:r>
              <a:rPr lang="en-US" altLang="ko-KR" dirty="0"/>
              <a:t>;</a:t>
            </a:r>
            <a:r>
              <a:rPr lang="ko-KR" altLang="en-US" dirty="0"/>
              <a:t> </a:t>
            </a:r>
            <a:r>
              <a:rPr lang="en-US" altLang="ko-KR" dirty="0"/>
              <a:t>absence data unreliable</a:t>
            </a:r>
          </a:p>
        </p:txBody>
      </p:sp>
      <p:sp>
        <p:nvSpPr>
          <p:cNvPr id="4" name="Slide Number Placeholder 3"/>
          <p:cNvSpPr>
            <a:spLocks noGrp="1"/>
          </p:cNvSpPr>
          <p:nvPr>
            <p:ph type="sldNum" sz="quarter" idx="5"/>
          </p:nvPr>
        </p:nvSpPr>
        <p:spPr/>
        <p:txBody>
          <a:bodyPr/>
          <a:lstStyle/>
          <a:p>
            <a:fld id="{CEE024E8-1C4C-4C0A-94D8-45C21D47BFF8}" type="slidenum">
              <a:rPr lang="en-US" smtClean="0"/>
              <a:t>2</a:t>
            </a:fld>
            <a:endParaRPr lang="en-US"/>
          </a:p>
        </p:txBody>
      </p:sp>
    </p:spTree>
    <p:extLst>
      <p:ext uri="{BB962C8B-B14F-4D97-AF65-F5344CB8AC3E}">
        <p14:creationId xmlns:p14="http://schemas.microsoft.com/office/powerpoint/2010/main" val="397739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14</a:t>
            </a:fld>
            <a:endParaRPr lang="en-US"/>
          </a:p>
        </p:txBody>
      </p:sp>
    </p:spTree>
    <p:extLst>
      <p:ext uri="{BB962C8B-B14F-4D97-AF65-F5344CB8AC3E}">
        <p14:creationId xmlns:p14="http://schemas.microsoft.com/office/powerpoint/2010/main" val="414545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err="1"/>
              <a:t>가장큰</a:t>
            </a:r>
            <a:r>
              <a:rPr lang="ko-KR" altLang="en-US" dirty="0"/>
              <a:t> </a:t>
            </a:r>
            <a:r>
              <a:rPr lang="en-US" altLang="ko-KR" dirty="0"/>
              <a:t>occurrence data </a:t>
            </a:r>
            <a:r>
              <a:rPr lang="ko-KR" altLang="en-US" dirty="0"/>
              <a:t>데이터베이스</a:t>
            </a:r>
            <a:endParaRPr lang="en-US" altLang="ko-KR" dirty="0"/>
          </a:p>
          <a:p>
            <a:r>
              <a:rPr lang="ko-KR" altLang="en-US" dirty="0"/>
              <a:t>필터링 굉장히 중요한 이유</a:t>
            </a:r>
            <a:endParaRPr lang="en-US" altLang="ko-KR" dirty="0"/>
          </a:p>
          <a:p>
            <a:pPr marL="228600" indent="-228600">
              <a:buAutoNum type="arabicPeriod"/>
            </a:pPr>
            <a:r>
              <a:rPr lang="ko-KR" altLang="en-US" dirty="0"/>
              <a:t>여러 자료들을 </a:t>
            </a:r>
            <a:r>
              <a:rPr lang="ko-KR" altLang="en-US" dirty="0" err="1"/>
              <a:t>모아놓음</a:t>
            </a:r>
            <a:endParaRPr lang="en-US" altLang="ko-KR" dirty="0"/>
          </a:p>
          <a:p>
            <a:pPr marL="228600" indent="-228600">
              <a:buAutoNum type="arabicPeriod"/>
            </a:pPr>
            <a:r>
              <a:rPr lang="ko-KR" altLang="en-US" dirty="0" err="1"/>
              <a:t>하천의경우</a:t>
            </a:r>
            <a:r>
              <a:rPr lang="ko-KR" altLang="en-US" dirty="0"/>
              <a:t> </a:t>
            </a:r>
            <a:r>
              <a:rPr lang="ko-KR" altLang="en-US" dirty="0" err="1"/>
              <a:t>좌표랑</a:t>
            </a:r>
            <a:r>
              <a:rPr lang="ko-KR" altLang="en-US" dirty="0"/>
              <a:t> 하천의 </a:t>
            </a:r>
            <a:r>
              <a:rPr lang="ko-KR" altLang="en-US" dirty="0" err="1"/>
              <a:t>위치랑</a:t>
            </a:r>
            <a:r>
              <a:rPr lang="ko-KR" altLang="en-US" dirty="0"/>
              <a:t> </a:t>
            </a:r>
            <a:r>
              <a:rPr lang="ko-KR" altLang="en-US" dirty="0" err="1"/>
              <a:t>안맞는</a:t>
            </a:r>
            <a:r>
              <a:rPr lang="ko-KR" altLang="en-US" dirty="0"/>
              <a:t> 경우 허다</a:t>
            </a:r>
            <a:endParaRPr lang="en-US" altLang="ko-KR" dirty="0"/>
          </a:p>
          <a:p>
            <a:pPr marL="228600" indent="-228600">
              <a:buAutoNum type="arabicPeriod"/>
            </a:pPr>
            <a:r>
              <a:rPr lang="en-US" altLang="ko-KR" dirty="0"/>
              <a:t>Random</a:t>
            </a:r>
            <a:r>
              <a:rPr lang="ko-KR" altLang="en-US" dirty="0"/>
              <a:t> </a:t>
            </a:r>
            <a:r>
              <a:rPr lang="en-US" altLang="ko-KR" dirty="0"/>
              <a:t>sampling</a:t>
            </a:r>
            <a:r>
              <a:rPr lang="ko-KR" altLang="en-US" dirty="0"/>
              <a:t> </a:t>
            </a:r>
            <a:r>
              <a:rPr lang="ko-KR" altLang="en-US" dirty="0" err="1"/>
              <a:t>잘안된</a:t>
            </a:r>
            <a:r>
              <a:rPr lang="ko-KR" altLang="en-US" dirty="0"/>
              <a:t> 데이터 </a:t>
            </a:r>
            <a:r>
              <a:rPr lang="en-US" altLang="ko-KR" dirty="0"/>
              <a:t>(</a:t>
            </a:r>
            <a:r>
              <a:rPr lang="ko-KR" altLang="en-US" dirty="0" err="1"/>
              <a:t>뭉쳐있는</a:t>
            </a:r>
            <a:r>
              <a:rPr lang="ko-KR" altLang="en-US" dirty="0"/>
              <a:t> 경우</a:t>
            </a:r>
            <a:r>
              <a:rPr lang="en-US" altLang="ko-KR" dirty="0"/>
              <a:t>, </a:t>
            </a:r>
            <a:r>
              <a:rPr lang="ko-KR" altLang="en-US" dirty="0"/>
              <a:t>도로에 가까움</a:t>
            </a:r>
            <a:r>
              <a:rPr lang="en-US" altLang="ko-KR" dirty="0"/>
              <a:t>, </a:t>
            </a:r>
            <a:r>
              <a:rPr lang="ko-KR" altLang="en-US" dirty="0" err="1"/>
              <a:t>있을법한데를</a:t>
            </a:r>
            <a:r>
              <a:rPr lang="ko-KR" altLang="en-US" dirty="0"/>
              <a:t> 일부러 찾음</a:t>
            </a:r>
            <a:r>
              <a:rPr lang="en-US" altLang="ko-KR" dirty="0"/>
              <a:t>)</a:t>
            </a:r>
          </a:p>
        </p:txBody>
      </p:sp>
      <p:sp>
        <p:nvSpPr>
          <p:cNvPr id="4" name="Slide Number Placeholder 3"/>
          <p:cNvSpPr>
            <a:spLocks noGrp="1"/>
          </p:cNvSpPr>
          <p:nvPr>
            <p:ph type="sldNum" sz="quarter" idx="5"/>
          </p:nvPr>
        </p:nvSpPr>
        <p:spPr/>
        <p:txBody>
          <a:bodyPr/>
          <a:lstStyle/>
          <a:p>
            <a:fld id="{CEE024E8-1C4C-4C0A-94D8-45C21D47BFF8}" type="slidenum">
              <a:rPr lang="en-US" smtClean="0"/>
              <a:t>15</a:t>
            </a:fld>
            <a:endParaRPr lang="en-US"/>
          </a:p>
        </p:txBody>
      </p:sp>
    </p:spTree>
    <p:extLst>
      <p:ext uri="{BB962C8B-B14F-4D97-AF65-F5344CB8AC3E}">
        <p14:creationId xmlns:p14="http://schemas.microsoft.com/office/powerpoint/2010/main" val="41040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16</a:t>
            </a:fld>
            <a:endParaRPr lang="en-US"/>
          </a:p>
        </p:txBody>
      </p:sp>
    </p:spTree>
    <p:extLst>
      <p:ext uri="{BB962C8B-B14F-4D97-AF65-F5344CB8AC3E}">
        <p14:creationId xmlns:p14="http://schemas.microsoft.com/office/powerpoint/2010/main" val="347775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input </a:t>
            </a:r>
            <a:r>
              <a:rPr lang="ko-KR" altLang="en-US" dirty="0"/>
              <a:t>과 </a:t>
            </a:r>
            <a:r>
              <a:rPr lang="en-US" altLang="ko-KR" dirty="0"/>
              <a:t>output</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20</a:t>
            </a:fld>
            <a:endParaRPr lang="en-US"/>
          </a:p>
        </p:txBody>
      </p:sp>
    </p:spTree>
    <p:extLst>
      <p:ext uri="{BB962C8B-B14F-4D97-AF65-F5344CB8AC3E}">
        <p14:creationId xmlns:p14="http://schemas.microsoft.com/office/powerpoint/2010/main" val="3047858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모델의 이론</a:t>
            </a:r>
            <a:endParaRPr lang="en-US" altLang="ko-KR"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ElsevierGulliver"/>
              </a:rPr>
              <a:t>the best approach [</a:t>
            </a:r>
            <a:r>
              <a:rPr lang="en-US" dirty="0">
                <a:latin typeface="ElsevierGulliver"/>
              </a:rPr>
              <a:t>to</a:t>
            </a:r>
            <a:r>
              <a:rPr lang="ko-KR" altLang="en-US" dirty="0">
                <a:latin typeface="ElsevierGulliver"/>
              </a:rPr>
              <a:t> </a:t>
            </a:r>
            <a:r>
              <a:rPr lang="en-US" altLang="ko-KR" dirty="0">
                <a:latin typeface="ElsevierGulliver"/>
              </a:rPr>
              <a:t>approximation</a:t>
            </a:r>
            <a:r>
              <a:rPr lang="en-US" b="0" i="0" dirty="0">
                <a:effectLst/>
                <a:latin typeface="ElsevierGulliver"/>
              </a:rPr>
              <a:t>] is to ensure that the approximation satisfies any constraints on the unknown distribution that we are aware of, and that subject to those constraints, the distribution should have maximum entropy </a:t>
            </a:r>
            <a:r>
              <a:rPr lang="en-US" b="0" i="0" u="none" strike="noStrike" dirty="0">
                <a:effectLst/>
                <a:latin typeface="ElsevierGulliver"/>
                <a:hlinkClick r:id="rId3">
                  <a:extLst>
                    <a:ext uri="{A12FA001-AC4F-418D-AE19-62706E023703}">
                      <ahyp:hlinkClr xmlns:ahyp="http://schemas.microsoft.com/office/drawing/2018/hyperlinkcolor" val="tx"/>
                    </a:ext>
                  </a:extLst>
                </a:hlinkClick>
              </a:rPr>
              <a:t>(Jaynes, 1957)</a:t>
            </a:r>
            <a:r>
              <a:rPr lang="en-US" b="0" i="0" dirty="0">
                <a:effectLst/>
                <a:latin typeface="ElsevierGulliver"/>
              </a:rPr>
              <a:t>.</a:t>
            </a:r>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21</a:t>
            </a:fld>
            <a:endParaRPr lang="en-US"/>
          </a:p>
        </p:txBody>
      </p:sp>
    </p:spTree>
    <p:extLst>
      <p:ext uri="{BB962C8B-B14F-4D97-AF65-F5344CB8AC3E}">
        <p14:creationId xmlns:p14="http://schemas.microsoft.com/office/powerpoint/2010/main" val="326995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1. </a:t>
            </a:r>
            <a:r>
              <a:rPr lang="ko-KR" altLang="en-US" dirty="0"/>
              <a:t>아무 정보가 </a:t>
            </a:r>
            <a:r>
              <a:rPr lang="ko-KR" altLang="en-US" dirty="0" err="1"/>
              <a:t>없을때</a:t>
            </a:r>
            <a:r>
              <a:rPr lang="ko-KR" altLang="en-US" dirty="0"/>
              <a:t> 가장 보수적인 모델</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22</a:t>
            </a:fld>
            <a:endParaRPr lang="en-US"/>
          </a:p>
        </p:txBody>
      </p:sp>
    </p:spTree>
    <p:extLst>
      <p:ext uri="{BB962C8B-B14F-4D97-AF65-F5344CB8AC3E}">
        <p14:creationId xmlns:p14="http://schemas.microsoft.com/office/powerpoint/2010/main" val="116385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ko-KR" altLang="en-US" dirty="0"/>
              <a:t> </a:t>
            </a:r>
            <a:r>
              <a:rPr lang="en-US" altLang="ko-KR" dirty="0"/>
              <a:t>maximum</a:t>
            </a:r>
            <a:r>
              <a:rPr lang="ko-KR" altLang="en-US" dirty="0"/>
              <a:t> </a:t>
            </a:r>
            <a:r>
              <a:rPr lang="en-US" altLang="ko-KR" dirty="0"/>
              <a:t>entropy works. </a:t>
            </a:r>
          </a:p>
          <a:p>
            <a:r>
              <a:rPr lang="ko-KR" altLang="en-US" dirty="0"/>
              <a:t>많은 </a:t>
            </a:r>
            <a:r>
              <a:rPr lang="en-US" altLang="ko-KR" dirty="0"/>
              <a:t>distribution </a:t>
            </a:r>
            <a:r>
              <a:rPr lang="ko-KR" altLang="en-US" dirty="0"/>
              <a:t>중에 </a:t>
            </a:r>
            <a:r>
              <a:rPr lang="en-US" altLang="ko-KR" dirty="0"/>
              <a:t>background distribution </a:t>
            </a:r>
            <a:r>
              <a:rPr lang="ko-KR" altLang="en-US" dirty="0"/>
              <a:t>이랑 가장 비슷한 </a:t>
            </a:r>
            <a:r>
              <a:rPr lang="en-US" altLang="ko-KR" dirty="0"/>
              <a:t>distribution </a:t>
            </a:r>
            <a:r>
              <a:rPr lang="ko-KR" altLang="en-US" dirty="0"/>
              <a:t>을 정함</a:t>
            </a:r>
            <a:r>
              <a:rPr lang="en-US" altLang="ko-KR" dirty="0"/>
              <a:t>. </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26</a:t>
            </a:fld>
            <a:endParaRPr lang="en-US"/>
          </a:p>
        </p:txBody>
      </p:sp>
    </p:spTree>
    <p:extLst>
      <p:ext uri="{BB962C8B-B14F-4D97-AF65-F5344CB8AC3E}">
        <p14:creationId xmlns:p14="http://schemas.microsoft.com/office/powerpoint/2010/main" val="318528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점선</a:t>
            </a:r>
            <a:r>
              <a:rPr lang="en-US" altLang="ko-KR" dirty="0"/>
              <a:t>-</a:t>
            </a:r>
            <a:r>
              <a:rPr lang="ko-KR" altLang="en-US" dirty="0"/>
              <a:t>모델 </a:t>
            </a:r>
            <a:r>
              <a:rPr lang="en-US" altLang="ko-KR" dirty="0"/>
              <a:t>(occurrence</a:t>
            </a:r>
            <a:r>
              <a:rPr lang="ko-KR" altLang="en-US" dirty="0"/>
              <a:t> </a:t>
            </a:r>
            <a:r>
              <a:rPr lang="en-US" altLang="ko-KR" dirty="0"/>
              <a:t>probability)</a:t>
            </a:r>
          </a:p>
          <a:p>
            <a:r>
              <a:rPr lang="ko-KR" altLang="en-US" dirty="0"/>
              <a:t>점 </a:t>
            </a:r>
            <a:r>
              <a:rPr lang="en-US" altLang="ko-KR" dirty="0"/>
              <a:t>–</a:t>
            </a:r>
            <a:r>
              <a:rPr lang="ko-KR" altLang="en-US" dirty="0" err="1"/>
              <a:t>유속값에서의</a:t>
            </a:r>
            <a:r>
              <a:rPr lang="ko-KR" altLang="en-US" dirty="0"/>
              <a:t> </a:t>
            </a:r>
            <a:r>
              <a:rPr lang="en-US" altLang="ko-KR" dirty="0"/>
              <a:t>presence</a:t>
            </a:r>
            <a:r>
              <a:rPr lang="ko-KR" altLang="en-US" dirty="0"/>
              <a:t> 데이터 비율</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27</a:t>
            </a:fld>
            <a:endParaRPr lang="en-US"/>
          </a:p>
        </p:txBody>
      </p:sp>
    </p:spTree>
    <p:extLst>
      <p:ext uri="{BB962C8B-B14F-4D97-AF65-F5344CB8AC3E}">
        <p14:creationId xmlns:p14="http://schemas.microsoft.com/office/powerpoint/2010/main" val="604510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28</a:t>
            </a:fld>
            <a:endParaRPr lang="en-US"/>
          </a:p>
        </p:txBody>
      </p:sp>
    </p:spTree>
    <p:extLst>
      <p:ext uri="{BB962C8B-B14F-4D97-AF65-F5344CB8AC3E}">
        <p14:creationId xmlns:p14="http://schemas.microsoft.com/office/powerpoint/2010/main" val="1721326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 종을 찾았는데 한 셀에서 나올 확률</a:t>
            </a:r>
            <a:r>
              <a:rPr lang="en-US" altLang="ko-KR" dirty="0"/>
              <a:t>, </a:t>
            </a:r>
            <a:r>
              <a:rPr lang="ko-KR" altLang="en-US" dirty="0"/>
              <a:t>모두 굉장히 작음 합이 </a:t>
            </a:r>
            <a:r>
              <a:rPr lang="en-US" altLang="ko-KR" dirty="0"/>
              <a:t>1</a:t>
            </a:r>
            <a:r>
              <a:rPr lang="ko-KR" altLang="en-US" dirty="0"/>
              <a:t>이기 때문에</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29</a:t>
            </a:fld>
            <a:endParaRPr lang="en-US"/>
          </a:p>
        </p:txBody>
      </p:sp>
    </p:spTree>
    <p:extLst>
      <p:ext uri="{BB962C8B-B14F-4D97-AF65-F5344CB8AC3E}">
        <p14:creationId xmlns:p14="http://schemas.microsoft.com/office/powerpoint/2010/main" val="383438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휘파람새 </a:t>
            </a:r>
            <a:r>
              <a:rPr lang="en-US" altLang="ko-KR" dirty="0"/>
              <a:t>warbler</a:t>
            </a:r>
          </a:p>
          <a:p>
            <a:r>
              <a:rPr lang="ko-KR" altLang="en-US" dirty="0" err="1"/>
              <a:t>유리새과</a:t>
            </a:r>
            <a:r>
              <a:rPr lang="ko-KR" altLang="en-US" dirty="0"/>
              <a:t> </a:t>
            </a:r>
            <a:r>
              <a:rPr lang="en-US" altLang="ko-KR" dirty="0"/>
              <a:t>bluebird</a:t>
            </a:r>
          </a:p>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a:t>
            </a:fld>
            <a:endParaRPr lang="en-US"/>
          </a:p>
        </p:txBody>
      </p:sp>
    </p:spTree>
    <p:extLst>
      <p:ext uri="{BB962C8B-B14F-4D97-AF65-F5344CB8AC3E}">
        <p14:creationId xmlns:p14="http://schemas.microsoft.com/office/powerpoint/2010/main" val="595521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assigned to a pixel is the sum of the probabilities of that pixel and all other pixels with equal or lower probability, multiplied by 100 to give a percentage. The cumulative representation can be interpreted as follows: if we resample pixels according to the modeled Maxent probability distribution, then t% of the resampled pixels will have cumulative value of t or less. Thus, if the Maxent distribution πˆ is a close approximation of the probability distribution π that represents reality, the binary model obtained by setting a threshold of t will have approximately t% omission of test localities and minimum predicted area among all such models (cf. the “minimal predicted area” evaluation measure of Engler et al. (2004)).</a:t>
            </a:r>
          </a:p>
        </p:txBody>
      </p:sp>
      <p:sp>
        <p:nvSpPr>
          <p:cNvPr id="4" name="Slide Number Placeholder 3"/>
          <p:cNvSpPr>
            <a:spLocks noGrp="1"/>
          </p:cNvSpPr>
          <p:nvPr>
            <p:ph type="sldNum" sz="quarter" idx="5"/>
          </p:nvPr>
        </p:nvSpPr>
        <p:spPr/>
        <p:txBody>
          <a:bodyPr/>
          <a:lstStyle/>
          <a:p>
            <a:fld id="{CEE024E8-1C4C-4C0A-94D8-45C21D47BFF8}" type="slidenum">
              <a:rPr lang="en-US" smtClean="0"/>
              <a:t>30</a:t>
            </a:fld>
            <a:endParaRPr lang="en-US"/>
          </a:p>
        </p:txBody>
      </p:sp>
    </p:spTree>
    <p:extLst>
      <p:ext uri="{BB962C8B-B14F-4D97-AF65-F5344CB8AC3E}">
        <p14:creationId xmlns:p14="http://schemas.microsoft.com/office/powerpoint/2010/main" val="1969626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셀에서 종이 있을 확률</a:t>
            </a:r>
            <a:r>
              <a:rPr lang="en-US" altLang="ko-KR" dirty="0"/>
              <a:t>. </a:t>
            </a:r>
            <a:r>
              <a:rPr lang="ko-KR" altLang="en-US" dirty="0"/>
              <a:t>제일 많이 쓰이는 </a:t>
            </a:r>
            <a:r>
              <a:rPr lang="en-US" altLang="ko-KR" dirty="0"/>
              <a:t>output</a:t>
            </a:r>
          </a:p>
          <a:p>
            <a:endParaRPr lang="en-US" dirty="0"/>
          </a:p>
          <a:p>
            <a:r>
              <a:rPr lang="ko-KR" altLang="en-US" dirty="0"/>
              <a:t>있을 확률로 해석해도 되고</a:t>
            </a:r>
            <a:r>
              <a:rPr lang="en-US" altLang="ko-KR" dirty="0"/>
              <a:t>, </a:t>
            </a:r>
            <a:r>
              <a:rPr lang="ko-KR" altLang="en-US" dirty="0"/>
              <a:t>셀의 환경이 얼마나 적합한지 </a:t>
            </a:r>
            <a:r>
              <a:rPr lang="en-US" altLang="ko-KR" dirty="0"/>
              <a:t>(suitability)</a:t>
            </a:r>
            <a:r>
              <a:rPr lang="ko-KR" altLang="en-US" dirty="0"/>
              <a:t>로 해석해도 된다</a:t>
            </a:r>
            <a:r>
              <a:rPr lang="en-US" altLang="ko-KR" dirty="0"/>
              <a:t>.</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32</a:t>
            </a:fld>
            <a:endParaRPr lang="en-US"/>
          </a:p>
        </p:txBody>
      </p:sp>
    </p:spTree>
    <p:extLst>
      <p:ext uri="{BB962C8B-B14F-4D97-AF65-F5344CB8AC3E}">
        <p14:creationId xmlns:p14="http://schemas.microsoft.com/office/powerpoint/2010/main" val="3750243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Model</a:t>
            </a:r>
            <a:r>
              <a:rPr lang="ko-KR" altLang="en-US" dirty="0"/>
              <a:t> </a:t>
            </a:r>
            <a:r>
              <a:rPr lang="en-US" altLang="ko-KR" dirty="0"/>
              <a:t>output</a:t>
            </a:r>
            <a:r>
              <a:rPr lang="ko-KR" altLang="en-US" dirty="0"/>
              <a:t> 범위는 </a:t>
            </a:r>
            <a:r>
              <a:rPr lang="en-US" altLang="ko-KR" dirty="0"/>
              <a:t>0-1</a:t>
            </a:r>
            <a:r>
              <a:rPr lang="ko-KR" altLang="en-US" dirty="0"/>
              <a:t>이지만 보통 모델을 통해서 이곳에 있다 </a:t>
            </a:r>
            <a:r>
              <a:rPr lang="ko-KR" altLang="en-US" dirty="0" err="1"/>
              <a:t>없다를</a:t>
            </a:r>
            <a:r>
              <a:rPr lang="ko-KR" altLang="en-US" dirty="0"/>
              <a:t> 알고 싶어하는 경우가 많다</a:t>
            </a:r>
            <a:r>
              <a:rPr lang="en-US" altLang="ko-KR" dirty="0"/>
              <a:t>.  </a:t>
            </a:r>
            <a:r>
              <a:rPr lang="ko-KR" altLang="en-US" dirty="0"/>
              <a:t>그리고 만들어진 모델이 얼마나 잘 예측하는지 </a:t>
            </a:r>
            <a:r>
              <a:rPr lang="ko-KR" altLang="en-US" dirty="0" err="1"/>
              <a:t>검증할필요가</a:t>
            </a:r>
            <a:r>
              <a:rPr lang="ko-KR" altLang="en-US" dirty="0"/>
              <a:t> 있다</a:t>
            </a:r>
            <a:r>
              <a:rPr lang="en-US" altLang="ko-KR" dirty="0"/>
              <a:t>. </a:t>
            </a:r>
          </a:p>
          <a:p>
            <a:r>
              <a:rPr lang="ko-KR" altLang="en-US" dirty="0"/>
              <a:t>보통 </a:t>
            </a:r>
            <a:r>
              <a:rPr lang="en-US" altLang="ko-KR" dirty="0"/>
              <a:t>20% test</a:t>
            </a:r>
            <a:r>
              <a:rPr lang="ko-KR" altLang="en-US" dirty="0"/>
              <a:t> </a:t>
            </a:r>
            <a:r>
              <a:rPr lang="en-US" altLang="ko-KR" dirty="0"/>
              <a:t>data</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33</a:t>
            </a:fld>
            <a:endParaRPr lang="en-US"/>
          </a:p>
        </p:txBody>
      </p:sp>
    </p:spTree>
    <p:extLst>
      <p:ext uri="{BB962C8B-B14F-4D97-AF65-F5344CB8AC3E}">
        <p14:creationId xmlns:p14="http://schemas.microsoft.com/office/powerpoint/2010/main" val="31668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어떻게 검증하느냐</a:t>
            </a:r>
            <a:r>
              <a:rPr lang="en-US" altLang="ko-KR" dirty="0"/>
              <a:t>. </a:t>
            </a:r>
            <a:r>
              <a:rPr lang="ko-KR" altLang="en-US" dirty="0"/>
              <a:t>모델 평가</a:t>
            </a:r>
            <a:endParaRPr lang="en-US" altLang="ko-KR" dirty="0"/>
          </a:p>
          <a:p>
            <a:r>
              <a:rPr lang="ko-KR" altLang="en-US" dirty="0"/>
              <a:t>평가방법</a:t>
            </a:r>
            <a:r>
              <a:rPr lang="en-US" altLang="ko-KR" dirty="0"/>
              <a:t>: </a:t>
            </a:r>
            <a:r>
              <a:rPr lang="ko-KR" altLang="en-US" dirty="0"/>
              <a:t>모델이 배경 데이터를 </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Maxent </a:t>
            </a:r>
            <a:r>
              <a:rPr lang="ko-KR" altLang="en-US" dirty="0"/>
              <a:t>에서만 </a:t>
            </a:r>
            <a:r>
              <a:rPr lang="ko-KR" altLang="en-US" dirty="0" err="1"/>
              <a:t>쓰는게</a:t>
            </a:r>
            <a:r>
              <a:rPr lang="ko-KR" altLang="en-US" dirty="0"/>
              <a:t> 아니라 거의 모든 통계</a:t>
            </a:r>
            <a:r>
              <a:rPr lang="en-US" altLang="ko-KR" dirty="0"/>
              <a:t>/</a:t>
            </a:r>
            <a:r>
              <a:rPr lang="ko-KR" altLang="en-US" dirty="0" err="1"/>
              <a:t>머신러닝</a:t>
            </a:r>
            <a:r>
              <a:rPr lang="ko-KR" altLang="en-US" dirty="0"/>
              <a:t> 모델을 평가할 때 쓸 수 </a:t>
            </a:r>
            <a:r>
              <a:rPr lang="ko-KR" altLang="en-US" dirty="0" err="1"/>
              <a:t>있는것</a:t>
            </a:r>
            <a:endParaRPr lang="en-US" altLang="ko-KR" dirty="0"/>
          </a:p>
          <a:p>
            <a:r>
              <a:rPr lang="en-US" dirty="0"/>
              <a:t>AUC </a:t>
            </a:r>
            <a:r>
              <a:rPr lang="ko-KR" altLang="en-US" dirty="0"/>
              <a:t>설명</a:t>
            </a:r>
            <a:endParaRPr lang="en-US" altLang="ko-KR" dirty="0"/>
          </a:p>
          <a:p>
            <a:r>
              <a:rPr lang="en-US" altLang="ko-KR" dirty="0"/>
              <a:t>FPR</a:t>
            </a:r>
          </a:p>
          <a:p>
            <a:r>
              <a:rPr lang="en-US" altLang="ko-KR" dirty="0"/>
              <a:t>TPR</a:t>
            </a:r>
            <a:endParaRPr lang="ko-KR" alt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34</a:t>
            </a:fld>
            <a:endParaRPr lang="en-US"/>
          </a:p>
        </p:txBody>
      </p:sp>
    </p:spTree>
    <p:extLst>
      <p:ext uri="{BB962C8B-B14F-4D97-AF65-F5344CB8AC3E}">
        <p14:creationId xmlns:p14="http://schemas.microsoft.com/office/powerpoint/2010/main" val="2640463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35</a:t>
            </a:fld>
            <a:endParaRPr lang="en-US"/>
          </a:p>
        </p:txBody>
      </p:sp>
    </p:spTree>
    <p:extLst>
      <p:ext uri="{BB962C8B-B14F-4D97-AF65-F5344CB8AC3E}">
        <p14:creationId xmlns:p14="http://schemas.microsoft.com/office/powerpoint/2010/main" val="2581210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어떻게 검증하느냐</a:t>
            </a:r>
            <a:r>
              <a:rPr lang="en-US" altLang="ko-KR" dirty="0"/>
              <a:t>. </a:t>
            </a:r>
            <a:r>
              <a:rPr lang="ko-KR" altLang="en-US" dirty="0"/>
              <a:t>모델 평가</a:t>
            </a:r>
            <a:endParaRPr lang="en-US" altLang="ko-KR" dirty="0"/>
          </a:p>
          <a:p>
            <a:r>
              <a:rPr lang="en-US" dirty="0"/>
              <a:t>AUC </a:t>
            </a:r>
            <a:r>
              <a:rPr lang="ko-KR" altLang="en-US" dirty="0"/>
              <a:t>설명</a:t>
            </a:r>
            <a:endParaRPr lang="en-US" altLang="ko-KR" dirty="0"/>
          </a:p>
          <a:p>
            <a:r>
              <a:rPr lang="en-US" altLang="ko-KR" dirty="0"/>
              <a:t>Maxent </a:t>
            </a:r>
            <a:r>
              <a:rPr lang="ko-KR" altLang="en-US" dirty="0"/>
              <a:t>에서만 </a:t>
            </a:r>
            <a:r>
              <a:rPr lang="ko-KR" altLang="en-US" dirty="0" err="1"/>
              <a:t>쓰는게</a:t>
            </a:r>
            <a:r>
              <a:rPr lang="ko-KR" altLang="en-US" dirty="0"/>
              <a:t> 아니라 거의 모든 통계</a:t>
            </a:r>
            <a:r>
              <a:rPr lang="en-US" altLang="ko-KR" dirty="0"/>
              <a:t>/</a:t>
            </a:r>
            <a:r>
              <a:rPr lang="ko-KR" altLang="en-US" dirty="0" err="1"/>
              <a:t>머신러닝</a:t>
            </a:r>
            <a:r>
              <a:rPr lang="ko-KR" altLang="en-US" dirty="0"/>
              <a:t> 모델을 평가할 때 쓸 수 </a:t>
            </a:r>
            <a:r>
              <a:rPr lang="ko-KR" altLang="en-US" dirty="0" err="1"/>
              <a:t>있는것</a:t>
            </a:r>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36</a:t>
            </a:fld>
            <a:endParaRPr lang="en-US"/>
          </a:p>
        </p:txBody>
      </p:sp>
    </p:spTree>
    <p:extLst>
      <p:ext uri="{BB962C8B-B14F-4D97-AF65-F5344CB8AC3E}">
        <p14:creationId xmlns:p14="http://schemas.microsoft.com/office/powerpoint/2010/main" val="18499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a:p>
            <a:r>
              <a:rPr lang="en-US" dirty="0"/>
              <a:t>Maxent </a:t>
            </a:r>
            <a:r>
              <a:rPr lang="ko-KR" altLang="en-US" dirty="0"/>
              <a:t>같은 </a:t>
            </a:r>
            <a:r>
              <a:rPr lang="en-US" altLang="ko-KR" dirty="0"/>
              <a:t>presence only </a:t>
            </a:r>
            <a:r>
              <a:rPr lang="ko-KR" altLang="en-US" dirty="0"/>
              <a:t>모델에서 </a:t>
            </a:r>
            <a:r>
              <a:rPr lang="en-US" dirty="0"/>
              <a:t>AUC </a:t>
            </a:r>
            <a:r>
              <a:rPr lang="ko-KR" altLang="en-US" dirty="0"/>
              <a:t>의 한계</a:t>
            </a:r>
            <a:endParaRPr lang="en-US" altLang="ko-KR" dirty="0"/>
          </a:p>
          <a:p>
            <a:endParaRPr lang="en-US" dirty="0"/>
          </a:p>
          <a:p>
            <a:endParaRPr lang="en-US" dirty="0"/>
          </a:p>
          <a:p>
            <a:r>
              <a:rPr lang="en-US" dirty="0"/>
              <a:t>It is important to note that AUC values tend to be higher for species with narrow ranges, relative to the study area described by the environmental data.</a:t>
            </a:r>
          </a:p>
          <a:p>
            <a:r>
              <a:rPr lang="en-US" dirty="0"/>
              <a:t>-&gt; comparison between the models of the same species useful; comparison between species not useful.</a:t>
            </a:r>
          </a:p>
          <a:p>
            <a:endParaRPr lang="en-US" dirty="0"/>
          </a:p>
          <a:p>
            <a:r>
              <a:rPr lang="ko-KR" altLang="en-US" dirty="0"/>
              <a:t>보통 </a:t>
            </a:r>
            <a:r>
              <a:rPr lang="en-US" dirty="0"/>
              <a:t>0.7 </a:t>
            </a:r>
            <a:r>
              <a:rPr lang="ko-KR" altLang="en-US" dirty="0"/>
              <a:t>미만으로 떨어지면 모델 정확성 의심</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37</a:t>
            </a:fld>
            <a:endParaRPr lang="en-US"/>
          </a:p>
        </p:txBody>
      </p:sp>
    </p:spTree>
    <p:extLst>
      <p:ext uri="{BB962C8B-B14F-4D97-AF65-F5344CB8AC3E}">
        <p14:creationId xmlns:p14="http://schemas.microsoft.com/office/powerpoint/2010/main" val="706617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다른 평가기준</a:t>
            </a:r>
            <a:endParaRPr lang="en-US" altLang="ko-KR" dirty="0"/>
          </a:p>
          <a:p>
            <a:r>
              <a:rPr lang="en-US" dirty="0"/>
              <a:t>Bic: </a:t>
            </a:r>
            <a:r>
              <a:rPr lang="en-US" b="0" i="0" dirty="0">
                <a:solidFill>
                  <a:srgbClr val="202124"/>
                </a:solidFill>
                <a:effectLst/>
                <a:latin typeface="Google Sans"/>
              </a:rPr>
              <a:t>The Boyce index only requires presences and measures how much model predictions differ from random distribution of the observed presences across the prediction gradients (Boyce et al. 2002). It is thus an appropriate metric in the case of presence-only models. It is continuous and </a:t>
            </a:r>
            <a:r>
              <a:rPr lang="en-US" b="0" i="0" dirty="0">
                <a:solidFill>
                  <a:srgbClr val="040C28"/>
                </a:solidFill>
                <a:effectLst/>
                <a:latin typeface="Google Sans"/>
              </a:rPr>
              <a:t>varies between -1 and +1</a:t>
            </a:r>
            <a:r>
              <a:rPr lang="en-US" b="0" i="0" dirty="0">
                <a:solidFill>
                  <a:srgbClr val="202124"/>
                </a:solidFill>
                <a:effectLst/>
                <a:latin typeface="Google Sans"/>
              </a:rPr>
              <a:t>.</a:t>
            </a:r>
            <a:endParaRPr lang="en-US" dirty="0"/>
          </a:p>
          <a:p>
            <a:r>
              <a:rPr lang="en-US" dirty="0"/>
              <a:t>AIC </a:t>
            </a:r>
          </a:p>
          <a:p>
            <a:r>
              <a:rPr lang="en-US" dirty="0"/>
              <a:t>OR10</a:t>
            </a:r>
          </a:p>
          <a:p>
            <a:r>
              <a:rPr lang="en-US" b="0" i="0" dirty="0">
                <a:solidFill>
                  <a:srgbClr val="040C28"/>
                </a:solidFill>
                <a:effectLst/>
                <a:latin typeface="Google Sans"/>
              </a:rPr>
              <a:t>TSS = TPR + TNR - 1 = TPR - FPR</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38</a:t>
            </a:fld>
            <a:endParaRPr lang="en-US"/>
          </a:p>
        </p:txBody>
      </p:sp>
    </p:spTree>
    <p:extLst>
      <p:ext uri="{BB962C8B-B14F-4D97-AF65-F5344CB8AC3E}">
        <p14:creationId xmlns:p14="http://schemas.microsoft.com/office/powerpoint/2010/main" val="1873134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spatial k-fold partitioning</a:t>
            </a:r>
          </a:p>
        </p:txBody>
      </p:sp>
      <p:sp>
        <p:nvSpPr>
          <p:cNvPr id="4" name="Slide Number Placeholder 3"/>
          <p:cNvSpPr>
            <a:spLocks noGrp="1"/>
          </p:cNvSpPr>
          <p:nvPr>
            <p:ph type="sldNum" sz="quarter" idx="5"/>
          </p:nvPr>
        </p:nvSpPr>
        <p:spPr/>
        <p:txBody>
          <a:bodyPr/>
          <a:lstStyle/>
          <a:p>
            <a:fld id="{CEE024E8-1C4C-4C0A-94D8-45C21D47BFF8}" type="slidenum">
              <a:rPr lang="en-US" smtClean="0"/>
              <a:t>39</a:t>
            </a:fld>
            <a:endParaRPr lang="en-US"/>
          </a:p>
        </p:txBody>
      </p:sp>
    </p:spTree>
    <p:extLst>
      <p:ext uri="{BB962C8B-B14F-4D97-AF65-F5344CB8AC3E}">
        <p14:creationId xmlns:p14="http://schemas.microsoft.com/office/powerpoint/2010/main" val="349667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 method partitions data according to the latitude and longitude lines that divide the occurrence localities into four bins of (insofar as possible) equal numbers (Fig. 1b). Both</a:t>
            </a:r>
          </a:p>
        </p:txBody>
      </p:sp>
      <p:sp>
        <p:nvSpPr>
          <p:cNvPr id="4" name="Slide Number Placeholder 3"/>
          <p:cNvSpPr>
            <a:spLocks noGrp="1"/>
          </p:cNvSpPr>
          <p:nvPr>
            <p:ph type="sldNum" sz="quarter" idx="5"/>
          </p:nvPr>
        </p:nvSpPr>
        <p:spPr/>
        <p:txBody>
          <a:bodyPr/>
          <a:lstStyle/>
          <a:p>
            <a:fld id="{CEE024E8-1C4C-4C0A-94D8-45C21D47BFF8}" type="slidenum">
              <a:rPr lang="en-US" smtClean="0"/>
              <a:t>40</a:t>
            </a:fld>
            <a:endParaRPr lang="en-US"/>
          </a:p>
        </p:txBody>
      </p:sp>
    </p:spTree>
    <p:extLst>
      <p:ext uri="{BB962C8B-B14F-4D97-AF65-F5344CB8AC3E}">
        <p14:creationId xmlns:p14="http://schemas.microsoft.com/office/powerpoint/2010/main" val="1014611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p>
          <a:p>
            <a:endParaRPr lang="en-US" altLang="ko-KR" dirty="0"/>
          </a:p>
          <a:p>
            <a:r>
              <a:rPr lang="en-US" altLang="ko-KR" dirty="0"/>
              <a:t>Distribution </a:t>
            </a:r>
            <a:r>
              <a:rPr lang="ko-KR" altLang="en-US" dirty="0"/>
              <a:t>과 </a:t>
            </a:r>
            <a:r>
              <a:rPr lang="en-US" altLang="ko-KR" dirty="0"/>
              <a:t>niche </a:t>
            </a:r>
            <a:r>
              <a:rPr lang="ko-KR" altLang="en-US" dirty="0"/>
              <a:t>의 차이점</a:t>
            </a:r>
            <a:endParaRPr lang="en-US" altLang="ko-KR" dirty="0"/>
          </a:p>
          <a:p>
            <a:endParaRPr lang="en-US" altLang="ko-KR" dirty="0"/>
          </a:p>
          <a:p>
            <a:r>
              <a:rPr lang="en-US" altLang="ko-KR" dirty="0"/>
              <a:t>ENM </a:t>
            </a:r>
            <a:r>
              <a:rPr lang="ko-KR" altLang="en-US" dirty="0"/>
              <a:t>이 그리는 분포도와 </a:t>
            </a:r>
            <a:r>
              <a:rPr lang="en-US" altLang="ko-KR" dirty="0"/>
              <a:t>SDM</a:t>
            </a:r>
            <a:r>
              <a:rPr lang="ko-KR" altLang="en-US" dirty="0"/>
              <a:t>이 그리는 분포도</a:t>
            </a:r>
            <a:endParaRPr lang="en-US" altLang="ko-KR" dirty="0"/>
          </a:p>
          <a:p>
            <a:r>
              <a:rPr lang="en-US" dirty="0"/>
              <a:t>    SDM</a:t>
            </a:r>
            <a:r>
              <a:rPr lang="ko-KR" altLang="en-US" dirty="0"/>
              <a:t> 도 물론 환경적 데이터를 이용해 먼저 분포해 </a:t>
            </a:r>
            <a:r>
              <a:rPr lang="ko-KR" altLang="en-US" dirty="0" err="1"/>
              <a:t>있는곳을</a:t>
            </a:r>
            <a:r>
              <a:rPr lang="ko-KR" altLang="en-US" dirty="0"/>
              <a:t> 유추하지만</a:t>
            </a:r>
            <a:r>
              <a:rPr lang="en-US" altLang="ko-KR" dirty="0"/>
              <a:t>, </a:t>
            </a:r>
            <a:r>
              <a:rPr lang="ko-KR" altLang="en-US" dirty="0"/>
              <a:t>실제로 서식하고 </a:t>
            </a:r>
            <a:r>
              <a:rPr lang="ko-KR" altLang="en-US" dirty="0" err="1"/>
              <a:t>있는곳은</a:t>
            </a:r>
            <a:r>
              <a:rPr lang="ko-KR" altLang="en-US" dirty="0"/>
              <a:t> 우호적 환경을 갖추고 </a:t>
            </a:r>
            <a:r>
              <a:rPr lang="ko-KR" altLang="en-US" dirty="0" err="1"/>
              <a:t>있는곳보다</a:t>
            </a:r>
            <a:r>
              <a:rPr lang="ko-KR" altLang="en-US" dirty="0"/>
              <a:t> </a:t>
            </a:r>
            <a:r>
              <a:rPr lang="ko-KR" altLang="en-US" dirty="0" err="1"/>
              <a:t>작을수</a:t>
            </a:r>
            <a:r>
              <a:rPr lang="ko-KR" altLang="en-US" dirty="0"/>
              <a:t> 있음</a:t>
            </a:r>
            <a:r>
              <a:rPr lang="en-US" altLang="ko-KR" dirty="0"/>
              <a:t>. </a:t>
            </a:r>
            <a:r>
              <a:rPr lang="ko-KR" altLang="en-US" dirty="0"/>
              <a:t>이동가능한곳이 </a:t>
            </a:r>
            <a:r>
              <a:rPr lang="ko-KR" altLang="en-US" dirty="0" err="1"/>
              <a:t>한정되어있기</a:t>
            </a:r>
            <a:r>
              <a:rPr lang="ko-KR" altLang="en-US" dirty="0"/>
              <a:t> </a:t>
            </a:r>
            <a:r>
              <a:rPr lang="ko-KR" altLang="en-US" dirty="0" err="1"/>
              <a:t>떄문에</a:t>
            </a:r>
            <a:endParaRPr lang="en-US" altLang="ko-KR" dirty="0"/>
          </a:p>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a:t>
            </a:fld>
            <a:endParaRPr lang="en-US"/>
          </a:p>
        </p:txBody>
      </p:sp>
    </p:spTree>
    <p:extLst>
      <p:ext uri="{BB962C8B-B14F-4D97-AF65-F5344CB8AC3E}">
        <p14:creationId xmlns:p14="http://schemas.microsoft.com/office/powerpoint/2010/main" val="2410368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종수가 적을 때 쓰기 쉬움</a:t>
            </a:r>
            <a:endParaRPr lang="en-US" altLang="ko-KR" dirty="0"/>
          </a:p>
          <a:p>
            <a:r>
              <a:rPr lang="ko-KR" altLang="en-US" dirty="0"/>
              <a:t>너무 많으면 하나를 제대로 하는 것이 좋음</a:t>
            </a:r>
            <a:endParaRPr lang="en-US" altLang="ko-KR" dirty="0"/>
          </a:p>
          <a:p>
            <a:endParaRPr lang="en-US" altLang="ko-KR" dirty="0"/>
          </a:p>
        </p:txBody>
      </p:sp>
      <p:sp>
        <p:nvSpPr>
          <p:cNvPr id="4" name="Slide Number Placeholder 3"/>
          <p:cNvSpPr>
            <a:spLocks noGrp="1"/>
          </p:cNvSpPr>
          <p:nvPr>
            <p:ph type="sldNum" sz="quarter" idx="5"/>
          </p:nvPr>
        </p:nvSpPr>
        <p:spPr/>
        <p:txBody>
          <a:bodyPr/>
          <a:lstStyle/>
          <a:p>
            <a:fld id="{CEE024E8-1C4C-4C0A-94D8-45C21D47BFF8}" type="slidenum">
              <a:rPr lang="en-US" smtClean="0"/>
              <a:t>41</a:t>
            </a:fld>
            <a:endParaRPr lang="en-US"/>
          </a:p>
        </p:txBody>
      </p:sp>
    </p:spTree>
    <p:extLst>
      <p:ext uri="{BB962C8B-B14F-4D97-AF65-F5344CB8AC3E}">
        <p14:creationId xmlns:p14="http://schemas.microsoft.com/office/powerpoint/2010/main" val="141179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42</a:t>
            </a:fld>
            <a:endParaRPr lang="en-US"/>
          </a:p>
        </p:txBody>
      </p:sp>
    </p:spTree>
    <p:extLst>
      <p:ext uri="{BB962C8B-B14F-4D97-AF65-F5344CB8AC3E}">
        <p14:creationId xmlns:p14="http://schemas.microsoft.com/office/powerpoint/2010/main" val="3643907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43</a:t>
            </a:fld>
            <a:endParaRPr lang="en-US"/>
          </a:p>
        </p:txBody>
      </p:sp>
    </p:spTree>
    <p:extLst>
      <p:ext uri="{BB962C8B-B14F-4D97-AF65-F5344CB8AC3E}">
        <p14:creationId xmlns:p14="http://schemas.microsoft.com/office/powerpoint/2010/main" val="370715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5</a:t>
            </a:fld>
            <a:endParaRPr lang="en-US"/>
          </a:p>
        </p:txBody>
      </p:sp>
    </p:spTree>
    <p:extLst>
      <p:ext uri="{BB962C8B-B14F-4D97-AF65-F5344CB8AC3E}">
        <p14:creationId xmlns:p14="http://schemas.microsoft.com/office/powerpoint/2010/main" val="26837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유사어</a:t>
            </a:r>
            <a:r>
              <a:rPr lang="en-US" altLang="ko-KR" dirty="0"/>
              <a:t>: ENM</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6</a:t>
            </a:fld>
            <a:endParaRPr lang="en-US"/>
          </a:p>
        </p:txBody>
      </p:sp>
    </p:spTree>
    <p:extLst>
      <p:ext uri="{BB962C8B-B14F-4D97-AF65-F5344CB8AC3E}">
        <p14:creationId xmlns:p14="http://schemas.microsoft.com/office/powerpoint/2010/main" val="418241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10</a:t>
            </a:fld>
            <a:endParaRPr lang="en-US"/>
          </a:p>
        </p:txBody>
      </p:sp>
    </p:spTree>
    <p:extLst>
      <p:ext uri="{BB962C8B-B14F-4D97-AF65-F5344CB8AC3E}">
        <p14:creationId xmlns:p14="http://schemas.microsoft.com/office/powerpoint/2010/main" val="71223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Absence </a:t>
            </a:r>
            <a:r>
              <a:rPr lang="ko-KR" altLang="en-US" dirty="0"/>
              <a:t>데이터 구하기 힘들고 </a:t>
            </a:r>
            <a:r>
              <a:rPr lang="en-US" altLang="ko-KR" dirty="0"/>
              <a:t>detection </a:t>
            </a:r>
            <a:r>
              <a:rPr lang="ko-KR" altLang="en-US" dirty="0"/>
              <a:t>확률감지</a:t>
            </a:r>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11</a:t>
            </a:fld>
            <a:endParaRPr lang="en-US"/>
          </a:p>
        </p:txBody>
      </p:sp>
    </p:spTree>
    <p:extLst>
      <p:ext uri="{BB962C8B-B14F-4D97-AF65-F5344CB8AC3E}">
        <p14:creationId xmlns:p14="http://schemas.microsoft.com/office/powerpoint/2010/main" val="345980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12</a:t>
            </a:fld>
            <a:endParaRPr lang="en-US"/>
          </a:p>
        </p:txBody>
      </p:sp>
    </p:spTree>
    <p:extLst>
      <p:ext uri="{BB962C8B-B14F-4D97-AF65-F5344CB8AC3E}">
        <p14:creationId xmlns:p14="http://schemas.microsoft.com/office/powerpoint/2010/main" val="1270457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024E8-1C4C-4C0A-94D8-45C21D47BFF8}" type="slidenum">
              <a:rPr lang="en-US" smtClean="0"/>
              <a:t>13</a:t>
            </a:fld>
            <a:endParaRPr lang="en-US"/>
          </a:p>
        </p:txBody>
      </p:sp>
    </p:spTree>
    <p:extLst>
      <p:ext uri="{BB962C8B-B14F-4D97-AF65-F5344CB8AC3E}">
        <p14:creationId xmlns:p14="http://schemas.microsoft.com/office/powerpoint/2010/main" val="428680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A1F2B14-3C3A-48DA-8997-063F07B2AC16}" type="datetimeFigureOut">
              <a:rPr lang="en-US" smtClean="0"/>
              <a:t>9/17/2023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690914AF-8B1D-44E2-AC34-C9DC38C41CD4}"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8941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43304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93478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F2B14-3C3A-48DA-8997-063F07B2AC1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2576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1F2B14-3C3A-48DA-8997-063F07B2AC16}"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0914AF-8B1D-44E2-AC34-C9DC38C41CD4}"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684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1F2B14-3C3A-48DA-8997-063F07B2AC16}"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85310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1F2B14-3C3A-48DA-8997-063F07B2AC16}" type="datetimeFigureOut">
              <a:rPr lang="en-US" smtClean="0"/>
              <a:t>9/17/2023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346644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F2B14-3C3A-48DA-8997-063F07B2AC16}" type="datetimeFigureOut">
              <a:rPr lang="en-US" smtClean="0"/>
              <a:t>9/17/2023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108969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F2B14-3C3A-48DA-8997-063F07B2AC16}" type="datetimeFigureOut">
              <a:rPr lang="en-US" smtClean="0"/>
              <a:t>9/17/2023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57865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1F2B14-3C3A-48DA-8997-063F07B2AC16}"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426642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1F2B14-3C3A-48DA-8997-063F07B2AC16}"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0914AF-8B1D-44E2-AC34-C9DC38C41CD4}" type="slidenum">
              <a:rPr lang="en-US" smtClean="0"/>
              <a:t>‹#›</a:t>
            </a:fld>
            <a:endParaRPr lang="en-US"/>
          </a:p>
        </p:txBody>
      </p:sp>
    </p:spTree>
    <p:extLst>
      <p:ext uri="{BB962C8B-B14F-4D97-AF65-F5344CB8AC3E}">
        <p14:creationId xmlns:p14="http://schemas.microsoft.com/office/powerpoint/2010/main" val="3574454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1A1F2B14-3C3A-48DA-8997-063F07B2AC16}" type="datetimeFigureOut">
              <a:rPr lang="en-US" smtClean="0"/>
              <a:t>9/17/2023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690914AF-8B1D-44E2-AC34-C9DC38C41CD4}" type="slidenum">
              <a:rPr lang="en-US" smtClean="0"/>
              <a:t>‹#›</a:t>
            </a:fld>
            <a:endParaRPr lang="en-US"/>
          </a:p>
        </p:txBody>
      </p:sp>
    </p:spTree>
    <p:extLst>
      <p:ext uri="{BB962C8B-B14F-4D97-AF65-F5344CB8AC3E}">
        <p14:creationId xmlns:p14="http://schemas.microsoft.com/office/powerpoint/2010/main" val="1563211703"/>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111/j.1472-4642.2010.00725.x"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i.org/10.1111/2041-210x.1226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3832-B616-BB63-D011-8739A29D9F49}"/>
              </a:ext>
            </a:extLst>
          </p:cNvPr>
          <p:cNvSpPr>
            <a:spLocks noGrp="1"/>
          </p:cNvSpPr>
          <p:nvPr>
            <p:ph type="ctrTitle"/>
          </p:nvPr>
        </p:nvSpPr>
        <p:spPr/>
        <p:txBody>
          <a:bodyPr>
            <a:normAutofit fontScale="90000"/>
          </a:bodyPr>
          <a:lstStyle/>
          <a:p>
            <a:r>
              <a:rPr lang="en-US" altLang="ko-KR" dirty="0"/>
              <a:t>Maxent </a:t>
            </a:r>
            <a:r>
              <a:rPr lang="ko-KR" altLang="en-US" dirty="0"/>
              <a:t>를 이용한</a:t>
            </a:r>
            <a:br>
              <a:rPr lang="en-US" altLang="ko-KR" dirty="0"/>
            </a:br>
            <a:r>
              <a:rPr lang="ko-KR" altLang="en-US" dirty="0"/>
              <a:t>종 분포 모델링</a:t>
            </a:r>
            <a:br>
              <a:rPr lang="en-US" altLang="ko-KR" dirty="0"/>
            </a:br>
            <a:r>
              <a:rPr lang="en-US" altLang="ko-KR" dirty="0"/>
              <a:t>(SDM: Species Distribution Modeling)</a:t>
            </a:r>
            <a:endParaRPr lang="en-US" dirty="0"/>
          </a:p>
        </p:txBody>
      </p:sp>
      <p:sp>
        <p:nvSpPr>
          <p:cNvPr id="3" name="Subtitle 2">
            <a:extLst>
              <a:ext uri="{FF2B5EF4-FFF2-40B4-BE49-F238E27FC236}">
                <a16:creationId xmlns:a16="http://schemas.microsoft.com/office/drawing/2014/main" id="{B8C6255C-A85F-A2CB-392C-D591F87F2D1A}"/>
              </a:ext>
            </a:extLst>
          </p:cNvPr>
          <p:cNvSpPr>
            <a:spLocks noGrp="1"/>
          </p:cNvSpPr>
          <p:nvPr>
            <p:ph type="subTitle" idx="1"/>
          </p:nvPr>
        </p:nvSpPr>
        <p:spPr>
          <a:xfrm>
            <a:off x="1536192" y="5030788"/>
            <a:ext cx="9144000" cy="1655762"/>
          </a:xfrm>
        </p:spPr>
        <p:txBody>
          <a:bodyPr/>
          <a:lstStyle/>
          <a:p>
            <a:pPr algn="ctr"/>
            <a:r>
              <a:rPr lang="ko-KR" altLang="en-US" dirty="0"/>
              <a:t>윤현석</a:t>
            </a:r>
            <a:endParaRPr lang="en-US" dirty="0"/>
          </a:p>
        </p:txBody>
      </p:sp>
    </p:spTree>
    <p:extLst>
      <p:ext uri="{BB962C8B-B14F-4D97-AF65-F5344CB8AC3E}">
        <p14:creationId xmlns:p14="http://schemas.microsoft.com/office/powerpoint/2010/main" val="1278530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B35E-AE6F-0477-28A0-E01F07CA2A30}"/>
              </a:ext>
            </a:extLst>
          </p:cNvPr>
          <p:cNvSpPr>
            <a:spLocks noGrp="1"/>
          </p:cNvSpPr>
          <p:nvPr>
            <p:ph type="title"/>
          </p:nvPr>
        </p:nvSpPr>
        <p:spPr/>
        <p:txBody>
          <a:bodyPr>
            <a:normAutofit/>
          </a:bodyPr>
          <a:lstStyle/>
          <a:p>
            <a:r>
              <a:rPr lang="ko-KR" altLang="en-US" dirty="0"/>
              <a:t>다양한 </a:t>
            </a:r>
            <a:r>
              <a:rPr lang="en-US" altLang="ko-KR" dirty="0"/>
              <a:t>ENM </a:t>
            </a:r>
            <a:r>
              <a:rPr lang="ko-KR" altLang="en-US" dirty="0"/>
              <a:t>방법들</a:t>
            </a:r>
            <a:r>
              <a:rPr lang="en-US" altLang="ko-KR" dirty="0"/>
              <a:t>: </a:t>
            </a:r>
            <a:r>
              <a:rPr lang="en-US" dirty="0"/>
              <a:t>Correlative models</a:t>
            </a:r>
          </a:p>
        </p:txBody>
      </p:sp>
      <p:sp>
        <p:nvSpPr>
          <p:cNvPr id="3" name="Content Placeholder 2">
            <a:extLst>
              <a:ext uri="{FF2B5EF4-FFF2-40B4-BE49-F238E27FC236}">
                <a16:creationId xmlns:a16="http://schemas.microsoft.com/office/drawing/2014/main" id="{9E3429E7-DA25-B2F4-37FB-42AB3D6945F9}"/>
              </a:ext>
            </a:extLst>
          </p:cNvPr>
          <p:cNvSpPr>
            <a:spLocks noGrp="1"/>
          </p:cNvSpPr>
          <p:nvPr>
            <p:ph idx="1"/>
          </p:nvPr>
        </p:nvSpPr>
        <p:spPr>
          <a:xfrm>
            <a:off x="987552" y="2140903"/>
            <a:ext cx="8595360" cy="4351337"/>
          </a:xfrm>
        </p:spPr>
        <p:txBody>
          <a:bodyPr>
            <a:normAutofit/>
          </a:bodyPr>
          <a:lstStyle/>
          <a:p>
            <a:r>
              <a:rPr lang="ko-KR" altLang="en-US" dirty="0"/>
              <a:t>통계적 접근 </a:t>
            </a:r>
            <a:r>
              <a:rPr lang="en-US" altLang="ko-KR" dirty="0"/>
              <a:t>(Statistical approach)</a:t>
            </a:r>
          </a:p>
          <a:p>
            <a:pPr lvl="1"/>
            <a:r>
              <a:rPr lang="en-US" dirty="0"/>
              <a:t>GLM</a:t>
            </a:r>
          </a:p>
          <a:p>
            <a:pPr lvl="1"/>
            <a:r>
              <a:rPr lang="en-US" dirty="0"/>
              <a:t>GAM</a:t>
            </a:r>
          </a:p>
          <a:p>
            <a:pPr lvl="1"/>
            <a:r>
              <a:rPr lang="en-US" dirty="0" err="1"/>
              <a:t>hSDM</a:t>
            </a:r>
            <a:endParaRPr lang="en-US" dirty="0"/>
          </a:p>
          <a:p>
            <a:r>
              <a:rPr lang="ko-KR" altLang="en-US" dirty="0"/>
              <a:t>기계학습적 접근 </a:t>
            </a:r>
            <a:r>
              <a:rPr lang="en-US" altLang="ko-KR" dirty="0"/>
              <a:t>(Machine Learning approach)</a:t>
            </a:r>
          </a:p>
          <a:p>
            <a:pPr lvl="1"/>
            <a:r>
              <a:rPr lang="en-US" altLang="ko-KR" dirty="0">
                <a:solidFill>
                  <a:srgbClr val="FF0000"/>
                </a:solidFill>
              </a:rPr>
              <a:t>Maxent</a:t>
            </a:r>
          </a:p>
          <a:p>
            <a:pPr lvl="1"/>
            <a:r>
              <a:rPr lang="en-US" altLang="ko-KR" dirty="0"/>
              <a:t>Random Forest</a:t>
            </a:r>
          </a:p>
          <a:p>
            <a:pPr lvl="1"/>
            <a:r>
              <a:rPr lang="en-US" altLang="ko-KR" dirty="0"/>
              <a:t>Boosted Regression tree</a:t>
            </a:r>
          </a:p>
          <a:p>
            <a:pPr lvl="1"/>
            <a:r>
              <a:rPr lang="en-US" altLang="ko-KR" dirty="0"/>
              <a:t>GARP</a:t>
            </a:r>
          </a:p>
          <a:p>
            <a:r>
              <a:rPr lang="ko-KR" altLang="en-US" dirty="0"/>
              <a:t>지리적 접근 </a:t>
            </a:r>
            <a:r>
              <a:rPr lang="en-US" altLang="ko-KR" dirty="0"/>
              <a:t>(ENM</a:t>
            </a:r>
            <a:r>
              <a:rPr lang="ko-KR" altLang="en-US" dirty="0"/>
              <a:t>보단 </a:t>
            </a:r>
            <a:r>
              <a:rPr lang="en-US" altLang="ko-KR" dirty="0"/>
              <a:t>SDM</a:t>
            </a:r>
            <a:r>
              <a:rPr lang="ko-KR" altLang="en-US" dirty="0"/>
              <a:t>에 적합</a:t>
            </a:r>
            <a:r>
              <a:rPr lang="en-US" altLang="ko-KR" dirty="0"/>
              <a:t>) (Geographical approach)</a:t>
            </a:r>
            <a:endParaRPr lang="en-US" altLang="ko-KR" dirty="0">
              <a:solidFill>
                <a:schemeClr val="tx1">
                  <a:lumMod val="85000"/>
                  <a:lumOff val="15000"/>
                </a:schemeClr>
              </a:solidFill>
            </a:endParaRPr>
          </a:p>
          <a:p>
            <a:pPr lvl="1"/>
            <a:r>
              <a:rPr lang="en-US" altLang="ko-KR" dirty="0">
                <a:solidFill>
                  <a:schemeClr val="tx1">
                    <a:lumMod val="85000"/>
                    <a:lumOff val="15000"/>
                  </a:schemeClr>
                </a:solidFill>
              </a:rPr>
              <a:t>Convex</a:t>
            </a:r>
            <a:r>
              <a:rPr lang="ko-KR" altLang="en-US" dirty="0">
                <a:solidFill>
                  <a:schemeClr val="tx1">
                    <a:lumMod val="85000"/>
                    <a:lumOff val="15000"/>
                  </a:schemeClr>
                </a:solidFill>
              </a:rPr>
              <a:t>  </a:t>
            </a:r>
            <a:r>
              <a:rPr lang="en-US" altLang="ko-KR" dirty="0">
                <a:solidFill>
                  <a:schemeClr val="tx1">
                    <a:lumMod val="85000"/>
                    <a:lumOff val="15000"/>
                  </a:schemeClr>
                </a:solidFill>
              </a:rPr>
              <a:t>Hull</a:t>
            </a:r>
          </a:p>
          <a:p>
            <a:pPr lvl="1"/>
            <a:r>
              <a:rPr lang="en-US" altLang="ko-KR" dirty="0"/>
              <a:t>Geographic Distance</a:t>
            </a:r>
            <a:endParaRPr lang="en-US" altLang="ko-KR" dirty="0">
              <a:solidFill>
                <a:schemeClr val="tx1">
                  <a:lumMod val="85000"/>
                  <a:lumOff val="15000"/>
                </a:schemeClr>
              </a:solidFill>
            </a:endParaRPr>
          </a:p>
          <a:p>
            <a:endParaRPr lang="en-US" cap="all" dirty="0">
              <a:solidFill>
                <a:srgbClr val="333333"/>
              </a:solidFill>
              <a:latin typeface="Roboto" panose="02000000000000000000" pitchFamily="2" charset="0"/>
            </a:endParaRPr>
          </a:p>
          <a:p>
            <a:pPr marL="0" indent="0">
              <a:buNone/>
            </a:pPr>
            <a:endParaRPr lang="en-US" b="0" i="0" cap="all" dirty="0">
              <a:solidFill>
                <a:srgbClr val="333333"/>
              </a:solidFill>
              <a:effectLst/>
              <a:latin typeface="Roboto" panose="02000000000000000000" pitchFamily="2" charset="0"/>
            </a:endParaRPr>
          </a:p>
          <a:p>
            <a:endParaRPr lang="en-US" dirty="0"/>
          </a:p>
        </p:txBody>
      </p:sp>
      <p:sp>
        <p:nvSpPr>
          <p:cNvPr id="6" name="TextBox 5">
            <a:extLst>
              <a:ext uri="{FF2B5EF4-FFF2-40B4-BE49-F238E27FC236}">
                <a16:creationId xmlns:a16="http://schemas.microsoft.com/office/drawing/2014/main" id="{C4FD7B93-051C-B49F-6428-0541DA3E398E}"/>
              </a:ext>
            </a:extLst>
          </p:cNvPr>
          <p:cNvSpPr txBox="1"/>
          <p:nvPr/>
        </p:nvSpPr>
        <p:spPr>
          <a:xfrm>
            <a:off x="6108192" y="6427113"/>
            <a:ext cx="5678424" cy="430887"/>
          </a:xfrm>
          <a:prstGeom prst="rect">
            <a:avLst/>
          </a:prstGeom>
          <a:noFill/>
        </p:spPr>
        <p:txBody>
          <a:bodyPr wrap="square" rtlCol="0">
            <a:spAutoFit/>
          </a:bodyPr>
          <a:lstStyle/>
          <a:p>
            <a:r>
              <a:rPr lang="ko-KR" altLang="en-US" sz="1100" dirty="0"/>
              <a:t>추가 자료</a:t>
            </a:r>
            <a:r>
              <a:rPr lang="en-US" altLang="ko-KR" sz="1100" dirty="0"/>
              <a:t>: https://support.bccvl.org.au/support/solutions/articles/6000083199-overview-of-sdm-methods-in-bccvl</a:t>
            </a:r>
            <a:endParaRPr lang="en-US" sz="1100" dirty="0"/>
          </a:p>
        </p:txBody>
      </p:sp>
    </p:spTree>
    <p:extLst>
      <p:ext uri="{BB962C8B-B14F-4D97-AF65-F5344CB8AC3E}">
        <p14:creationId xmlns:p14="http://schemas.microsoft.com/office/powerpoint/2010/main" val="372801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pPr marL="274320" lvl="1" indent="0">
              <a:buNone/>
            </a:pPr>
            <a:endParaRPr lang="en-US" altLang="ko-KR" dirty="0"/>
          </a:p>
          <a:p>
            <a:pPr lvl="1"/>
            <a:endParaRPr lang="en-US" altLang="ko-KR" dirty="0"/>
          </a:p>
        </p:txBody>
      </p:sp>
      <p:pic>
        <p:nvPicPr>
          <p:cNvPr id="4098" name="Picture 2" descr="Using presence‐only and presence–absence data to estimate the current and  potential distributions of established invasive species - Gormley - 2011 -  Journal of Applied Ecology - Wiley Online Library">
            <a:extLst>
              <a:ext uri="{FF2B5EF4-FFF2-40B4-BE49-F238E27FC236}">
                <a16:creationId xmlns:a16="http://schemas.microsoft.com/office/drawing/2014/main" id="{17BA0720-F5C7-6AA2-F18E-A750CF9B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370" y="1690756"/>
            <a:ext cx="6787134" cy="51672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E14907-C14D-22B0-2496-2C584FA4768A}"/>
              </a:ext>
            </a:extLst>
          </p:cNvPr>
          <p:cNvSpPr/>
          <p:nvPr/>
        </p:nvSpPr>
        <p:spPr>
          <a:xfrm>
            <a:off x="8222361" y="0"/>
            <a:ext cx="4128135" cy="71932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67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 (</a:t>
            </a:r>
            <a:r>
              <a:rPr lang="ko-KR" altLang="en-US" dirty="0"/>
              <a:t>모델링 범위</a:t>
            </a:r>
            <a:r>
              <a:rPr lang="en-US" altLang="ko-KR" dirty="0"/>
              <a:t>)</a:t>
            </a:r>
          </a:p>
          <a:p>
            <a:pPr lvl="1"/>
            <a:r>
              <a:rPr lang="ko-KR" altLang="en-US" dirty="0"/>
              <a:t>현재 예측된 서식지</a:t>
            </a:r>
            <a:endParaRPr lang="en-US" altLang="ko-KR" dirty="0"/>
          </a:p>
          <a:p>
            <a:pPr lvl="1"/>
            <a:r>
              <a:rPr lang="ko-KR" altLang="en-US" dirty="0"/>
              <a:t>정치적 범위 </a:t>
            </a:r>
            <a:r>
              <a:rPr lang="en-US" altLang="ko-KR" dirty="0"/>
              <a:t>(</a:t>
            </a:r>
            <a:r>
              <a:rPr lang="ko-KR" altLang="en-US" dirty="0"/>
              <a:t>공원</a:t>
            </a:r>
            <a:r>
              <a:rPr lang="en-US" altLang="ko-KR" dirty="0"/>
              <a:t>, </a:t>
            </a:r>
            <a:r>
              <a:rPr lang="ko-KR" altLang="en-US" dirty="0"/>
              <a:t>나라</a:t>
            </a:r>
            <a:r>
              <a:rPr lang="en-US" altLang="ko-KR" dirty="0"/>
              <a:t>, </a:t>
            </a:r>
            <a:r>
              <a:rPr lang="ko-KR" altLang="en-US" dirty="0"/>
              <a:t>주</a:t>
            </a:r>
            <a:r>
              <a:rPr lang="en-US" altLang="ko-KR" dirty="0"/>
              <a:t>)</a:t>
            </a:r>
          </a:p>
          <a:p>
            <a:pPr lvl="1"/>
            <a:r>
              <a:rPr lang="en-US" altLang="ko-KR" dirty="0"/>
              <a:t>Presence data </a:t>
            </a:r>
            <a:r>
              <a:rPr lang="ko-KR" altLang="en-US" dirty="0"/>
              <a:t>를 전부 포함하는 </a:t>
            </a:r>
            <a:endParaRPr lang="en-US" altLang="ko-KR" dirty="0"/>
          </a:p>
          <a:p>
            <a:pPr marL="274320" lvl="1" indent="0">
              <a:buNone/>
            </a:pPr>
            <a:r>
              <a:rPr lang="ko-KR" altLang="en-US" dirty="0"/>
              <a:t>어떤 범위</a:t>
            </a:r>
            <a:endParaRPr lang="en-US" altLang="ko-KR" dirty="0"/>
          </a:p>
          <a:p>
            <a:pPr marL="274320" lvl="1" indent="0">
              <a:buNone/>
            </a:pPr>
            <a:endParaRPr lang="en-US" altLang="ko-KR" dirty="0"/>
          </a:p>
          <a:p>
            <a:pPr lvl="1"/>
            <a:endParaRPr lang="en-US" altLang="ko-KR" dirty="0"/>
          </a:p>
        </p:txBody>
      </p:sp>
      <p:pic>
        <p:nvPicPr>
          <p:cNvPr id="6148" name="Picture 4" descr="16 Types of Tree Frogs Found in the USA! (ID Guide) - Bird Watching HQ">
            <a:extLst>
              <a:ext uri="{FF2B5EF4-FFF2-40B4-BE49-F238E27FC236}">
                <a16:creationId xmlns:a16="http://schemas.microsoft.com/office/drawing/2014/main" id="{315B57DB-9181-D2CF-00EE-CA2EA094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83" y="2090737"/>
            <a:ext cx="41052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9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a:t>
            </a:r>
          </a:p>
          <a:p>
            <a:pPr lvl="1"/>
            <a:r>
              <a:rPr lang="ko-KR" altLang="en-US" dirty="0"/>
              <a:t>모델링 범위</a:t>
            </a:r>
            <a:endParaRPr lang="en-US" altLang="ko-KR" dirty="0"/>
          </a:p>
          <a:p>
            <a:r>
              <a:rPr lang="en-US" altLang="ko-KR" dirty="0"/>
              <a:t>Environmental data (Covariate/Predictor:  </a:t>
            </a:r>
            <a:r>
              <a:rPr lang="ko-KR" altLang="en-US" dirty="0"/>
              <a:t>예측 변수</a:t>
            </a:r>
            <a:r>
              <a:rPr lang="en-US" altLang="ko-KR" dirty="0"/>
              <a:t>)</a:t>
            </a:r>
          </a:p>
          <a:p>
            <a:pPr lvl="1"/>
            <a:r>
              <a:rPr lang="ko-KR" altLang="en-US" dirty="0"/>
              <a:t>기후</a:t>
            </a:r>
            <a:endParaRPr lang="en-US" altLang="ko-KR" dirty="0"/>
          </a:p>
          <a:p>
            <a:pPr lvl="1"/>
            <a:r>
              <a:rPr lang="ko-KR" altLang="en-US" dirty="0"/>
              <a:t>지형</a:t>
            </a:r>
            <a:endParaRPr lang="en-US" altLang="ko-KR" dirty="0"/>
          </a:p>
          <a:p>
            <a:pPr lvl="1"/>
            <a:r>
              <a:rPr lang="ko-KR" altLang="en-US" dirty="0" err="1"/>
              <a:t>토지피복</a:t>
            </a:r>
            <a:endParaRPr lang="en-US" altLang="ko-KR" dirty="0"/>
          </a:p>
          <a:p>
            <a:pPr lvl="1"/>
            <a:r>
              <a:rPr lang="ko-KR" altLang="en-US" dirty="0"/>
              <a:t>댐으로부터의 거리</a:t>
            </a:r>
            <a:endParaRPr lang="en-US" altLang="ko-KR" dirty="0"/>
          </a:p>
          <a:p>
            <a:pPr lvl="1"/>
            <a:r>
              <a:rPr lang="ko-KR" altLang="en-US" dirty="0"/>
              <a:t>염분</a:t>
            </a:r>
            <a:endParaRPr lang="en-US" altLang="ko-KR" dirty="0"/>
          </a:p>
          <a:p>
            <a:pPr lvl="1"/>
            <a:endParaRPr lang="en-US" altLang="ko-KR" dirty="0"/>
          </a:p>
          <a:p>
            <a:pPr lvl="1"/>
            <a:endParaRPr lang="en-US" altLang="ko-KR" dirty="0"/>
          </a:p>
        </p:txBody>
      </p:sp>
    </p:spTree>
    <p:extLst>
      <p:ext uri="{BB962C8B-B14F-4D97-AF65-F5344CB8AC3E}">
        <p14:creationId xmlns:p14="http://schemas.microsoft.com/office/powerpoint/2010/main" val="42432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6A2A-DA4E-DBE1-D4DE-92D6FB62A51E}"/>
              </a:ext>
            </a:extLst>
          </p:cNvPr>
          <p:cNvSpPr>
            <a:spLocks noGrp="1"/>
          </p:cNvSpPr>
          <p:nvPr>
            <p:ph type="title"/>
          </p:nvPr>
        </p:nvSpPr>
        <p:spPr/>
        <p:txBody>
          <a:bodyPr/>
          <a:lstStyle/>
          <a:p>
            <a:r>
              <a:rPr lang="en-US" dirty="0"/>
              <a:t>ENM </a:t>
            </a:r>
            <a:r>
              <a:rPr lang="ko-KR" altLang="en-US" dirty="0"/>
              <a:t>을 위해 필요한 데이터</a:t>
            </a:r>
            <a:endParaRPr lang="en-US" dirty="0"/>
          </a:p>
        </p:txBody>
      </p:sp>
      <p:sp>
        <p:nvSpPr>
          <p:cNvPr id="3" name="Content Placeholder 2">
            <a:extLst>
              <a:ext uri="{FF2B5EF4-FFF2-40B4-BE49-F238E27FC236}">
                <a16:creationId xmlns:a16="http://schemas.microsoft.com/office/drawing/2014/main" id="{2ED36020-0191-9C61-7E8F-DED94068CCD6}"/>
              </a:ext>
            </a:extLst>
          </p:cNvPr>
          <p:cNvSpPr>
            <a:spLocks noGrp="1"/>
          </p:cNvSpPr>
          <p:nvPr>
            <p:ph idx="1"/>
          </p:nvPr>
        </p:nvSpPr>
        <p:spPr/>
        <p:txBody>
          <a:bodyPr>
            <a:normAutofit fontScale="92500" lnSpcReduction="10000"/>
          </a:bodyPr>
          <a:lstStyle/>
          <a:p>
            <a:r>
              <a:rPr lang="en-US" altLang="ko-KR" dirty="0"/>
              <a:t>Occurrence data</a:t>
            </a:r>
          </a:p>
          <a:p>
            <a:pPr lvl="1"/>
            <a:r>
              <a:rPr lang="en-US" altLang="ko-KR" dirty="0"/>
              <a:t>Presence/absence data</a:t>
            </a:r>
          </a:p>
          <a:p>
            <a:pPr lvl="1"/>
            <a:r>
              <a:rPr lang="en-US" altLang="ko-KR" dirty="0"/>
              <a:t>Presence-only data</a:t>
            </a:r>
          </a:p>
          <a:p>
            <a:r>
              <a:rPr lang="en-US" altLang="ko-KR" dirty="0"/>
              <a:t>Study area</a:t>
            </a:r>
          </a:p>
          <a:p>
            <a:pPr lvl="1"/>
            <a:r>
              <a:rPr lang="ko-KR" altLang="en-US" dirty="0"/>
              <a:t>모델링 범위</a:t>
            </a:r>
            <a:endParaRPr lang="en-US" altLang="ko-KR" dirty="0"/>
          </a:p>
          <a:p>
            <a:r>
              <a:rPr lang="en-US" altLang="ko-KR" dirty="0"/>
              <a:t>Environmental data (Covariate/Predictor)</a:t>
            </a:r>
          </a:p>
          <a:p>
            <a:pPr lvl="1"/>
            <a:r>
              <a:rPr lang="ko-KR" altLang="en-US" dirty="0"/>
              <a:t>기후</a:t>
            </a:r>
            <a:endParaRPr lang="en-US" altLang="ko-KR" dirty="0"/>
          </a:p>
          <a:p>
            <a:pPr lvl="1"/>
            <a:r>
              <a:rPr lang="ko-KR" altLang="en-US" dirty="0"/>
              <a:t>지형</a:t>
            </a:r>
            <a:endParaRPr lang="en-US" altLang="ko-KR" dirty="0"/>
          </a:p>
          <a:p>
            <a:pPr lvl="1"/>
            <a:r>
              <a:rPr lang="ko-KR" altLang="en-US" dirty="0" err="1"/>
              <a:t>토지피복</a:t>
            </a:r>
            <a:endParaRPr lang="en-US" altLang="ko-KR" dirty="0"/>
          </a:p>
          <a:p>
            <a:pPr lvl="1"/>
            <a:r>
              <a:rPr lang="ko-KR" altLang="en-US" dirty="0"/>
              <a:t>댐으로부터의 거리</a:t>
            </a:r>
            <a:endParaRPr lang="en-US" altLang="ko-KR" dirty="0"/>
          </a:p>
          <a:p>
            <a:pPr lvl="1"/>
            <a:r>
              <a:rPr lang="ko-KR" altLang="en-US" dirty="0"/>
              <a:t>염분</a:t>
            </a:r>
            <a:endParaRPr lang="en-US" altLang="ko-KR" dirty="0"/>
          </a:p>
          <a:p>
            <a:r>
              <a:rPr lang="en-US" altLang="ko-KR" dirty="0"/>
              <a:t>New environmental data</a:t>
            </a:r>
          </a:p>
          <a:p>
            <a:pPr lvl="1"/>
            <a:r>
              <a:rPr lang="ko-KR" altLang="en-US" dirty="0"/>
              <a:t>미래 또는 다른 지역 기후</a:t>
            </a:r>
            <a:endParaRPr lang="en-US" altLang="ko-KR" dirty="0"/>
          </a:p>
          <a:p>
            <a:pPr lvl="1"/>
            <a:r>
              <a:rPr lang="ko-KR" altLang="en-US" dirty="0"/>
              <a:t>미래 또는 다른 지역 토지커버</a:t>
            </a:r>
            <a:endParaRPr lang="en-US" altLang="ko-KR" dirty="0"/>
          </a:p>
          <a:p>
            <a:pPr marL="274320" lvl="1" indent="0">
              <a:buNone/>
            </a:pPr>
            <a:endParaRPr lang="en-US" altLang="ko-KR" dirty="0"/>
          </a:p>
          <a:p>
            <a:pPr lvl="1"/>
            <a:endParaRPr lang="en-US" altLang="ko-KR" dirty="0"/>
          </a:p>
        </p:txBody>
      </p:sp>
    </p:spTree>
    <p:extLst>
      <p:ext uri="{BB962C8B-B14F-4D97-AF65-F5344CB8AC3E}">
        <p14:creationId xmlns:p14="http://schemas.microsoft.com/office/powerpoint/2010/main" val="136308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BC4A-B649-8903-276A-8A9126A1CADD}"/>
              </a:ext>
            </a:extLst>
          </p:cNvPr>
          <p:cNvSpPr>
            <a:spLocks noGrp="1"/>
          </p:cNvSpPr>
          <p:nvPr>
            <p:ph type="title"/>
          </p:nvPr>
        </p:nvSpPr>
        <p:spPr/>
        <p:txBody>
          <a:bodyPr/>
          <a:lstStyle/>
          <a:p>
            <a:r>
              <a:rPr lang="en-US" dirty="0"/>
              <a:t>Species Occurrence data</a:t>
            </a:r>
          </a:p>
        </p:txBody>
      </p:sp>
      <p:sp>
        <p:nvSpPr>
          <p:cNvPr id="5" name="TextBox 4">
            <a:extLst>
              <a:ext uri="{FF2B5EF4-FFF2-40B4-BE49-F238E27FC236}">
                <a16:creationId xmlns:a16="http://schemas.microsoft.com/office/drawing/2014/main" id="{BD3914A9-AEFF-890C-070F-9403D852F26F}"/>
              </a:ext>
            </a:extLst>
          </p:cNvPr>
          <p:cNvSpPr txBox="1"/>
          <p:nvPr/>
        </p:nvSpPr>
        <p:spPr>
          <a:xfrm>
            <a:off x="3051048" y="3247382"/>
            <a:ext cx="6102096" cy="369332"/>
          </a:xfrm>
          <a:prstGeom prst="rect">
            <a:avLst/>
          </a:prstGeom>
          <a:noFill/>
        </p:spPr>
        <p:txBody>
          <a:bodyPr wrap="square">
            <a:spAutoFit/>
          </a:bodyPr>
          <a:lstStyle/>
          <a:p>
            <a:r>
              <a:rPr lang="en-US" dirty="0"/>
              <a:t>https://www.gbif.org/</a:t>
            </a:r>
          </a:p>
        </p:txBody>
      </p:sp>
      <p:pic>
        <p:nvPicPr>
          <p:cNvPr id="7" name="Picture 6">
            <a:extLst>
              <a:ext uri="{FF2B5EF4-FFF2-40B4-BE49-F238E27FC236}">
                <a16:creationId xmlns:a16="http://schemas.microsoft.com/office/drawing/2014/main" id="{503D71A5-A2F6-EE7E-F572-E2A5E9041F13}"/>
              </a:ext>
            </a:extLst>
          </p:cNvPr>
          <p:cNvPicPr>
            <a:picLocks noChangeAspect="1"/>
          </p:cNvPicPr>
          <p:nvPr/>
        </p:nvPicPr>
        <p:blipFill>
          <a:blip r:embed="rId3"/>
          <a:stretch>
            <a:fillRect/>
          </a:stretch>
        </p:blipFill>
        <p:spPr>
          <a:xfrm>
            <a:off x="1089276" y="2126408"/>
            <a:ext cx="9428232" cy="3796385"/>
          </a:xfrm>
          <a:prstGeom prst="rect">
            <a:avLst/>
          </a:prstGeom>
        </p:spPr>
      </p:pic>
      <p:pic>
        <p:nvPicPr>
          <p:cNvPr id="4" name="Picture 3">
            <a:extLst>
              <a:ext uri="{FF2B5EF4-FFF2-40B4-BE49-F238E27FC236}">
                <a16:creationId xmlns:a16="http://schemas.microsoft.com/office/drawing/2014/main" id="{7649D1AC-CA97-0C15-D33E-BCB2572A680C}"/>
              </a:ext>
            </a:extLst>
          </p:cNvPr>
          <p:cNvPicPr>
            <a:picLocks noChangeAspect="1"/>
          </p:cNvPicPr>
          <p:nvPr/>
        </p:nvPicPr>
        <p:blipFill>
          <a:blip r:embed="rId4"/>
          <a:stretch>
            <a:fillRect/>
          </a:stretch>
        </p:blipFill>
        <p:spPr>
          <a:xfrm>
            <a:off x="5507546" y="5345813"/>
            <a:ext cx="5446966" cy="1153960"/>
          </a:xfrm>
          <a:prstGeom prst="rect">
            <a:avLst/>
          </a:prstGeom>
        </p:spPr>
      </p:pic>
    </p:spTree>
    <p:extLst>
      <p:ext uri="{BB962C8B-B14F-4D97-AF65-F5344CB8AC3E}">
        <p14:creationId xmlns:p14="http://schemas.microsoft.com/office/powerpoint/2010/main" val="3496987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FEF5-5690-8C23-1A55-6C292CCED275}"/>
              </a:ext>
            </a:extLst>
          </p:cNvPr>
          <p:cNvSpPr>
            <a:spLocks noGrp="1"/>
          </p:cNvSpPr>
          <p:nvPr>
            <p:ph type="title"/>
          </p:nvPr>
        </p:nvSpPr>
        <p:spPr/>
        <p:txBody>
          <a:bodyPr/>
          <a:lstStyle/>
          <a:p>
            <a:r>
              <a:rPr lang="en-US" dirty="0"/>
              <a:t>Environmental data</a:t>
            </a:r>
          </a:p>
        </p:txBody>
      </p:sp>
      <p:pic>
        <p:nvPicPr>
          <p:cNvPr id="5" name="Picture 4">
            <a:extLst>
              <a:ext uri="{FF2B5EF4-FFF2-40B4-BE49-F238E27FC236}">
                <a16:creationId xmlns:a16="http://schemas.microsoft.com/office/drawing/2014/main" id="{04ABD846-3F8B-17F3-870B-243086B4DB4E}"/>
              </a:ext>
            </a:extLst>
          </p:cNvPr>
          <p:cNvPicPr>
            <a:picLocks noChangeAspect="1"/>
          </p:cNvPicPr>
          <p:nvPr/>
        </p:nvPicPr>
        <p:blipFill>
          <a:blip r:embed="rId3"/>
          <a:stretch>
            <a:fillRect/>
          </a:stretch>
        </p:blipFill>
        <p:spPr>
          <a:xfrm>
            <a:off x="97536" y="3180059"/>
            <a:ext cx="8887968" cy="3677941"/>
          </a:xfrm>
          <a:prstGeom prst="rect">
            <a:avLst/>
          </a:prstGeom>
        </p:spPr>
      </p:pic>
      <p:pic>
        <p:nvPicPr>
          <p:cNvPr id="7" name="Content Placeholder 6">
            <a:extLst>
              <a:ext uri="{FF2B5EF4-FFF2-40B4-BE49-F238E27FC236}">
                <a16:creationId xmlns:a16="http://schemas.microsoft.com/office/drawing/2014/main" id="{7A25194C-8271-3704-E24B-19935357198A}"/>
              </a:ext>
            </a:extLst>
          </p:cNvPr>
          <p:cNvPicPr>
            <a:picLocks noGrp="1" noChangeAspect="1"/>
          </p:cNvPicPr>
          <p:nvPr>
            <p:ph idx="1"/>
          </p:nvPr>
        </p:nvPicPr>
        <p:blipFill>
          <a:blip r:embed="rId4"/>
          <a:stretch>
            <a:fillRect/>
          </a:stretch>
        </p:blipFill>
        <p:spPr>
          <a:xfrm>
            <a:off x="5346509" y="1706830"/>
            <a:ext cx="7833043" cy="3312199"/>
          </a:xfrm>
        </p:spPr>
      </p:pic>
      <p:sp>
        <p:nvSpPr>
          <p:cNvPr id="8" name="TextBox 7">
            <a:extLst>
              <a:ext uri="{FF2B5EF4-FFF2-40B4-BE49-F238E27FC236}">
                <a16:creationId xmlns:a16="http://schemas.microsoft.com/office/drawing/2014/main" id="{B3BD4AFA-5DB2-EC50-2518-23C6B922EAE9}"/>
              </a:ext>
            </a:extLst>
          </p:cNvPr>
          <p:cNvSpPr txBox="1"/>
          <p:nvPr/>
        </p:nvSpPr>
        <p:spPr>
          <a:xfrm>
            <a:off x="1475232" y="2145792"/>
            <a:ext cx="2182368" cy="923330"/>
          </a:xfrm>
          <a:prstGeom prst="rect">
            <a:avLst/>
          </a:prstGeom>
          <a:noFill/>
        </p:spPr>
        <p:txBody>
          <a:bodyPr wrap="square" rtlCol="0">
            <a:spAutoFit/>
          </a:bodyPr>
          <a:lstStyle/>
          <a:p>
            <a:r>
              <a:rPr lang="en-US" dirty="0"/>
              <a:t>R packages:</a:t>
            </a:r>
          </a:p>
          <a:p>
            <a:r>
              <a:rPr lang="en-US" dirty="0" err="1"/>
              <a:t>dismo</a:t>
            </a:r>
            <a:endParaRPr lang="en-US" dirty="0"/>
          </a:p>
          <a:p>
            <a:r>
              <a:rPr lang="en-US" b="0" i="0" dirty="0" err="1">
                <a:effectLst/>
                <a:latin typeface="Google Sans"/>
              </a:rPr>
              <a:t>ClimDatDownloadR</a:t>
            </a:r>
            <a:endParaRPr lang="en-US" dirty="0"/>
          </a:p>
        </p:txBody>
      </p:sp>
    </p:spTree>
    <p:extLst>
      <p:ext uri="{BB962C8B-B14F-4D97-AF65-F5344CB8AC3E}">
        <p14:creationId xmlns:p14="http://schemas.microsoft.com/office/powerpoint/2010/main" val="214796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97C3-A777-5B89-1702-2DD982967776}"/>
              </a:ext>
            </a:extLst>
          </p:cNvPr>
          <p:cNvSpPr>
            <a:spLocks noGrp="1"/>
          </p:cNvSpPr>
          <p:nvPr>
            <p:ph type="title"/>
          </p:nvPr>
        </p:nvSpPr>
        <p:spPr/>
        <p:txBody>
          <a:bodyPr/>
          <a:lstStyle/>
          <a:p>
            <a:r>
              <a:rPr lang="en-US" dirty="0"/>
              <a:t>Environmental Data</a:t>
            </a:r>
          </a:p>
        </p:txBody>
      </p:sp>
      <p:sp>
        <p:nvSpPr>
          <p:cNvPr id="3" name="Content Placeholder 2">
            <a:extLst>
              <a:ext uri="{FF2B5EF4-FFF2-40B4-BE49-F238E27FC236}">
                <a16:creationId xmlns:a16="http://schemas.microsoft.com/office/drawing/2014/main" id="{E99593AF-46CF-9DA3-4C5E-7D891B601758}"/>
              </a:ext>
            </a:extLst>
          </p:cNvPr>
          <p:cNvSpPr>
            <a:spLocks noGrp="1"/>
          </p:cNvSpPr>
          <p:nvPr>
            <p:ph idx="1"/>
          </p:nvPr>
        </p:nvSpPr>
        <p:spPr/>
        <p:txBody>
          <a:bodyPr/>
          <a:lstStyle/>
          <a:p>
            <a:pPr marL="0" indent="0">
              <a:buNone/>
            </a:pPr>
            <a:r>
              <a:rPr lang="en-US" dirty="0"/>
              <a:t>National Land Cover Dataset (NLCD)</a:t>
            </a:r>
          </a:p>
        </p:txBody>
      </p:sp>
      <p:pic>
        <p:nvPicPr>
          <p:cNvPr id="5" name="Picture 4">
            <a:extLst>
              <a:ext uri="{FF2B5EF4-FFF2-40B4-BE49-F238E27FC236}">
                <a16:creationId xmlns:a16="http://schemas.microsoft.com/office/drawing/2014/main" id="{D61DF818-270D-ED14-C1C3-C11C874F3FC4}"/>
              </a:ext>
            </a:extLst>
          </p:cNvPr>
          <p:cNvPicPr>
            <a:picLocks noChangeAspect="1"/>
          </p:cNvPicPr>
          <p:nvPr/>
        </p:nvPicPr>
        <p:blipFill>
          <a:blip r:embed="rId2"/>
          <a:stretch>
            <a:fillRect/>
          </a:stretch>
        </p:blipFill>
        <p:spPr>
          <a:xfrm>
            <a:off x="1938214" y="2247802"/>
            <a:ext cx="9016297" cy="4498873"/>
          </a:xfrm>
          <a:prstGeom prst="rect">
            <a:avLst/>
          </a:prstGeom>
        </p:spPr>
      </p:pic>
    </p:spTree>
    <p:extLst>
      <p:ext uri="{BB962C8B-B14F-4D97-AF65-F5344CB8AC3E}">
        <p14:creationId xmlns:p14="http://schemas.microsoft.com/office/powerpoint/2010/main" val="108162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747E-2CF2-B52A-A041-50A9364A9D08}"/>
              </a:ext>
            </a:extLst>
          </p:cNvPr>
          <p:cNvSpPr>
            <a:spLocks noGrp="1"/>
          </p:cNvSpPr>
          <p:nvPr>
            <p:ph type="title"/>
          </p:nvPr>
        </p:nvSpPr>
        <p:spPr/>
        <p:txBody>
          <a:bodyPr/>
          <a:lstStyle/>
          <a:p>
            <a:r>
              <a:rPr lang="en-US" dirty="0"/>
              <a:t>Environmental Data: stream-related</a:t>
            </a:r>
          </a:p>
        </p:txBody>
      </p:sp>
      <p:sp>
        <p:nvSpPr>
          <p:cNvPr id="3" name="Content Placeholder 2">
            <a:extLst>
              <a:ext uri="{FF2B5EF4-FFF2-40B4-BE49-F238E27FC236}">
                <a16:creationId xmlns:a16="http://schemas.microsoft.com/office/drawing/2014/main" id="{BCB89033-87C2-C79C-7FB6-D4C7771D7074}"/>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2D5CB02E-AB1D-BFF3-F991-9EAFB368233F}"/>
              </a:ext>
            </a:extLst>
          </p:cNvPr>
          <p:cNvPicPr>
            <a:picLocks noChangeAspect="1"/>
          </p:cNvPicPr>
          <p:nvPr/>
        </p:nvPicPr>
        <p:blipFill>
          <a:blip r:embed="rId2"/>
          <a:stretch>
            <a:fillRect/>
          </a:stretch>
        </p:blipFill>
        <p:spPr>
          <a:xfrm>
            <a:off x="2334768" y="4643057"/>
            <a:ext cx="5540106" cy="2214943"/>
          </a:xfrm>
          <a:prstGeom prst="rect">
            <a:avLst/>
          </a:prstGeom>
        </p:spPr>
      </p:pic>
      <p:pic>
        <p:nvPicPr>
          <p:cNvPr id="11" name="Picture 10">
            <a:extLst>
              <a:ext uri="{FF2B5EF4-FFF2-40B4-BE49-F238E27FC236}">
                <a16:creationId xmlns:a16="http://schemas.microsoft.com/office/drawing/2014/main" id="{C738321B-4F61-F393-81CC-BB7DBDDE15B0}"/>
              </a:ext>
            </a:extLst>
          </p:cNvPr>
          <p:cNvPicPr>
            <a:picLocks noChangeAspect="1"/>
          </p:cNvPicPr>
          <p:nvPr/>
        </p:nvPicPr>
        <p:blipFill>
          <a:blip r:embed="rId3"/>
          <a:stretch>
            <a:fillRect/>
          </a:stretch>
        </p:blipFill>
        <p:spPr>
          <a:xfrm>
            <a:off x="2334768" y="2078710"/>
            <a:ext cx="5348470" cy="2325422"/>
          </a:xfrm>
          <a:prstGeom prst="rect">
            <a:avLst/>
          </a:prstGeom>
        </p:spPr>
      </p:pic>
    </p:spTree>
    <p:extLst>
      <p:ext uri="{BB962C8B-B14F-4D97-AF65-F5344CB8AC3E}">
        <p14:creationId xmlns:p14="http://schemas.microsoft.com/office/powerpoint/2010/main" val="574749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015844" y="2018045"/>
            <a:ext cx="8595360" cy="4351337"/>
          </a:xfrm>
        </p:spPr>
        <p:txBody>
          <a:bodyPr/>
          <a:lstStyle/>
          <a:p>
            <a:r>
              <a:rPr lang="en-US" altLang="ko-KR" sz="2400" dirty="0"/>
              <a:t>Machine Learning </a:t>
            </a:r>
            <a:r>
              <a:rPr lang="ko-KR" altLang="en-US" sz="2400" dirty="0"/>
              <a:t>모델</a:t>
            </a:r>
            <a:endParaRPr lang="en-US" altLang="ko-KR" sz="2400" dirty="0"/>
          </a:p>
          <a:p>
            <a:r>
              <a:rPr lang="en-US" altLang="ko-KR" sz="2400" u="sng" dirty="0"/>
              <a:t>Presence-only </a:t>
            </a:r>
            <a:r>
              <a:rPr lang="ko-KR" altLang="en-US" sz="2400" u="sng" dirty="0"/>
              <a:t>모델</a:t>
            </a:r>
            <a:endParaRPr lang="en-US" altLang="ko-KR" sz="2400" u="sng" dirty="0"/>
          </a:p>
          <a:p>
            <a:r>
              <a:rPr lang="en-US" altLang="ko-KR" sz="2400" dirty="0"/>
              <a:t>Background points</a:t>
            </a:r>
            <a:r>
              <a:rPr lang="ko-KR" altLang="en-US" sz="2400" dirty="0"/>
              <a:t>필요</a:t>
            </a:r>
            <a:endParaRPr lang="en-US" altLang="ko-KR" sz="2400" dirty="0"/>
          </a:p>
          <a:p>
            <a:r>
              <a:rPr lang="ko-KR" altLang="en-US" sz="2400" dirty="0"/>
              <a:t>가장 많이 쓰이는 </a:t>
            </a:r>
            <a:r>
              <a:rPr lang="en-US" altLang="ko-KR" sz="2400" dirty="0"/>
              <a:t>ENM</a:t>
            </a:r>
            <a:r>
              <a:rPr lang="ko-KR" altLang="en-US" sz="2400" dirty="0"/>
              <a:t>알고리즘</a:t>
            </a:r>
            <a:endParaRPr lang="en-US" altLang="ko-KR" sz="2400" dirty="0"/>
          </a:p>
          <a:p>
            <a:pPr marL="0" indent="0">
              <a:buNone/>
            </a:pPr>
            <a:endParaRPr lang="en-US" altLang="ko-KR" dirty="0"/>
          </a:p>
          <a:p>
            <a:pPr marL="0" indent="0">
              <a:buNone/>
            </a:pPr>
            <a:endParaRPr lang="en-US" altLang="ko-KR" dirty="0"/>
          </a:p>
          <a:p>
            <a:pPr marL="0" indent="0">
              <a:buNone/>
            </a:pPr>
            <a:endParaRPr lang="en-US" altLang="ko-KR" dirty="0"/>
          </a:p>
        </p:txBody>
      </p:sp>
      <p:pic>
        <p:nvPicPr>
          <p:cNvPr id="5" name="Picture 4">
            <a:extLst>
              <a:ext uri="{FF2B5EF4-FFF2-40B4-BE49-F238E27FC236}">
                <a16:creationId xmlns:a16="http://schemas.microsoft.com/office/drawing/2014/main" id="{8B7EA59F-12B8-259C-2AB2-116F88C01445}"/>
              </a:ext>
            </a:extLst>
          </p:cNvPr>
          <p:cNvPicPr>
            <a:picLocks noChangeAspect="1"/>
          </p:cNvPicPr>
          <p:nvPr/>
        </p:nvPicPr>
        <p:blipFill>
          <a:blip r:embed="rId2"/>
          <a:stretch>
            <a:fillRect/>
          </a:stretch>
        </p:blipFill>
        <p:spPr>
          <a:xfrm>
            <a:off x="5775960" y="1841754"/>
            <a:ext cx="5251704" cy="4844244"/>
          </a:xfrm>
          <a:prstGeom prst="rect">
            <a:avLst/>
          </a:prstGeom>
        </p:spPr>
      </p:pic>
      <p:pic>
        <p:nvPicPr>
          <p:cNvPr id="7" name="Picture 6">
            <a:extLst>
              <a:ext uri="{FF2B5EF4-FFF2-40B4-BE49-F238E27FC236}">
                <a16:creationId xmlns:a16="http://schemas.microsoft.com/office/drawing/2014/main" id="{9D234F3E-D4F8-892D-C29A-2639684B7657}"/>
              </a:ext>
            </a:extLst>
          </p:cNvPr>
          <p:cNvPicPr>
            <a:picLocks noChangeAspect="1"/>
          </p:cNvPicPr>
          <p:nvPr/>
        </p:nvPicPr>
        <p:blipFill>
          <a:blip r:embed="rId3"/>
          <a:stretch>
            <a:fillRect/>
          </a:stretch>
        </p:blipFill>
        <p:spPr>
          <a:xfrm>
            <a:off x="767128" y="5372126"/>
            <a:ext cx="4859948" cy="1120114"/>
          </a:xfrm>
          <a:prstGeom prst="rect">
            <a:avLst/>
          </a:prstGeom>
        </p:spPr>
      </p:pic>
    </p:spTree>
    <p:extLst>
      <p:ext uri="{BB962C8B-B14F-4D97-AF65-F5344CB8AC3E}">
        <p14:creationId xmlns:p14="http://schemas.microsoft.com/office/powerpoint/2010/main" val="302256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9DB0-CFB4-92BB-1B65-A5ED42FBD8B3}"/>
              </a:ext>
            </a:extLst>
          </p:cNvPr>
          <p:cNvSpPr>
            <a:spLocks noGrp="1"/>
          </p:cNvSpPr>
          <p:nvPr>
            <p:ph type="title"/>
          </p:nvPr>
        </p:nvSpPr>
        <p:spPr/>
        <p:txBody>
          <a:bodyPr/>
          <a:lstStyle/>
          <a:p>
            <a:r>
              <a:rPr lang="ko-KR" altLang="en-US" dirty="0"/>
              <a:t>목차</a:t>
            </a:r>
            <a:endParaRPr lang="en-US" dirty="0"/>
          </a:p>
        </p:txBody>
      </p:sp>
      <p:sp>
        <p:nvSpPr>
          <p:cNvPr id="3" name="Content Placeholder 2">
            <a:extLst>
              <a:ext uri="{FF2B5EF4-FFF2-40B4-BE49-F238E27FC236}">
                <a16:creationId xmlns:a16="http://schemas.microsoft.com/office/drawing/2014/main" id="{07E69C12-5C94-B4F8-64D9-0FF1FC57A3F8}"/>
              </a:ext>
            </a:extLst>
          </p:cNvPr>
          <p:cNvSpPr>
            <a:spLocks noGrp="1"/>
          </p:cNvSpPr>
          <p:nvPr>
            <p:ph idx="1"/>
          </p:nvPr>
        </p:nvSpPr>
        <p:spPr/>
        <p:txBody>
          <a:bodyPr>
            <a:normAutofit/>
          </a:bodyPr>
          <a:lstStyle/>
          <a:p>
            <a:pPr marL="342900" indent="-342900">
              <a:buAutoNum type="arabicPeriod"/>
            </a:pPr>
            <a:r>
              <a:rPr lang="en-US" altLang="ko-KR" dirty="0"/>
              <a:t>Species Distribution Modeling (SDM) </a:t>
            </a:r>
            <a:r>
              <a:rPr lang="ko-KR" altLang="en-US" dirty="0"/>
              <a:t>과 </a:t>
            </a:r>
            <a:r>
              <a:rPr lang="en-US" altLang="ko-KR" dirty="0"/>
              <a:t>Environmental Niche Modeling (ENM) </a:t>
            </a:r>
            <a:r>
              <a:rPr lang="ko-KR" altLang="en-US" dirty="0"/>
              <a:t>의 정의</a:t>
            </a:r>
            <a:endParaRPr lang="en-US" altLang="ko-KR" dirty="0"/>
          </a:p>
          <a:p>
            <a:pPr marL="342900" indent="-342900">
              <a:buAutoNum type="arabicPeriod"/>
            </a:pPr>
            <a:r>
              <a:rPr lang="ko-KR" altLang="en-US" dirty="0"/>
              <a:t>다양한 </a:t>
            </a:r>
            <a:r>
              <a:rPr lang="en-US" altLang="ko-KR" dirty="0"/>
              <a:t>SDM </a:t>
            </a:r>
            <a:r>
              <a:rPr lang="ko-KR" altLang="en-US" dirty="0"/>
              <a:t>방법</a:t>
            </a:r>
            <a:endParaRPr lang="en-US" altLang="ko-KR" dirty="0"/>
          </a:p>
          <a:p>
            <a:pPr marL="342900" indent="-342900">
              <a:buAutoNum type="arabicPeriod"/>
            </a:pPr>
            <a:r>
              <a:rPr lang="en-US" altLang="ko-KR" dirty="0"/>
              <a:t>SDM </a:t>
            </a:r>
            <a:r>
              <a:rPr lang="ko-KR" altLang="en-US" dirty="0"/>
              <a:t>에</a:t>
            </a:r>
            <a:r>
              <a:rPr lang="en-US" altLang="ko-KR" dirty="0"/>
              <a:t> </a:t>
            </a:r>
            <a:r>
              <a:rPr lang="ko-KR" altLang="en-US" dirty="0"/>
              <a:t>필요한 데이터</a:t>
            </a:r>
            <a:endParaRPr lang="en-US" altLang="ko-KR" dirty="0"/>
          </a:p>
          <a:p>
            <a:pPr marL="342900" indent="-342900">
              <a:buAutoNum type="arabicPeriod"/>
            </a:pPr>
            <a:r>
              <a:rPr lang="en-US" altLang="ko-KR" dirty="0"/>
              <a:t>Maximum Entropy (Maxent) </a:t>
            </a:r>
            <a:r>
              <a:rPr lang="ko-KR" altLang="en-US" dirty="0"/>
              <a:t>알고리즘</a:t>
            </a:r>
            <a:endParaRPr lang="en-US" altLang="ko-KR" dirty="0"/>
          </a:p>
          <a:p>
            <a:pPr marL="891540" lvl="2" indent="-342900">
              <a:buAutoNum type="arabicPeriod"/>
            </a:pPr>
            <a:r>
              <a:rPr lang="ko-KR" altLang="en-US" dirty="0"/>
              <a:t>특징</a:t>
            </a:r>
            <a:endParaRPr lang="en-US" altLang="ko-KR" dirty="0"/>
          </a:p>
          <a:p>
            <a:pPr marL="891540" lvl="2" indent="-342900">
              <a:buAutoNum type="arabicPeriod"/>
            </a:pPr>
            <a:r>
              <a:rPr lang="ko-KR" altLang="en-US" dirty="0"/>
              <a:t>이론</a:t>
            </a:r>
            <a:endParaRPr lang="en-US" altLang="ko-KR" dirty="0"/>
          </a:p>
          <a:p>
            <a:pPr marL="891540" lvl="2" indent="-342900">
              <a:buAutoNum type="arabicPeriod"/>
            </a:pPr>
            <a:r>
              <a:rPr lang="ko-KR" altLang="en-US" dirty="0"/>
              <a:t>세팅</a:t>
            </a:r>
            <a:endParaRPr lang="en-US" altLang="ko-KR" dirty="0"/>
          </a:p>
          <a:p>
            <a:pPr marL="891540" lvl="2" indent="-342900">
              <a:buAutoNum type="arabicPeriod"/>
            </a:pPr>
            <a:r>
              <a:rPr lang="ko-KR" altLang="en-US" dirty="0"/>
              <a:t>모델 아웃풋</a:t>
            </a:r>
            <a:endParaRPr lang="en-US" altLang="ko-KR" dirty="0"/>
          </a:p>
          <a:p>
            <a:pPr marL="891540" lvl="2" indent="-342900">
              <a:buAutoNum type="arabicPeriod"/>
            </a:pPr>
            <a:r>
              <a:rPr lang="ko-KR" altLang="en-US" dirty="0"/>
              <a:t>모델 검증 </a:t>
            </a:r>
            <a:r>
              <a:rPr lang="en-US" altLang="ko-KR" dirty="0"/>
              <a:t>&amp;</a:t>
            </a:r>
            <a:r>
              <a:rPr lang="ko-KR" altLang="en-US" dirty="0"/>
              <a:t> 평가 법</a:t>
            </a:r>
            <a:r>
              <a:rPr lang="en-US" altLang="ko-KR" dirty="0"/>
              <a:t> </a:t>
            </a:r>
          </a:p>
          <a:p>
            <a:pPr marL="342900" indent="-342900">
              <a:buFont typeface="Arial" pitchFamily="34" charset="0"/>
              <a:buAutoNum type="arabicPeriod"/>
            </a:pPr>
            <a:r>
              <a:rPr lang="en-US" altLang="ko-KR" dirty="0"/>
              <a:t>R</a:t>
            </a:r>
            <a:r>
              <a:rPr lang="ko-KR" altLang="en-US" dirty="0"/>
              <a:t> 을 활용한 </a:t>
            </a:r>
            <a:r>
              <a:rPr lang="en-US" altLang="ko-KR" dirty="0"/>
              <a:t>Maxent </a:t>
            </a:r>
            <a:r>
              <a:rPr lang="ko-KR" altLang="en-US" dirty="0"/>
              <a:t>연습해보기</a:t>
            </a:r>
            <a:endParaRPr lang="en-US" altLang="ko-KR" dirty="0"/>
          </a:p>
          <a:p>
            <a:pPr marL="342900" indent="-342900">
              <a:buFont typeface="Arial" pitchFamily="34" charset="0"/>
              <a:buAutoNum type="arabicPeriod"/>
            </a:pPr>
            <a:r>
              <a:rPr lang="en-US" altLang="ko-KR" dirty="0"/>
              <a:t>Q-GIS </a:t>
            </a:r>
            <a:r>
              <a:rPr lang="ko-KR" altLang="en-US" dirty="0"/>
              <a:t>를 활용한 </a:t>
            </a:r>
            <a:r>
              <a:rPr lang="en-US" altLang="ko-KR" dirty="0"/>
              <a:t>Maxent </a:t>
            </a:r>
            <a:r>
              <a:rPr lang="ko-KR" altLang="en-US" dirty="0"/>
              <a:t>결과 시각화하기</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p:txBody>
      </p:sp>
    </p:spTree>
    <p:extLst>
      <p:ext uri="{BB962C8B-B14F-4D97-AF65-F5344CB8AC3E}">
        <p14:creationId xmlns:p14="http://schemas.microsoft.com/office/powerpoint/2010/main" val="214466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lstStyle/>
          <a:p>
            <a:pPr marL="0" indent="0">
              <a:buNone/>
            </a:pPr>
            <a:endParaRPr lang="en-US" altLang="ko-KR" dirty="0"/>
          </a:p>
          <a:p>
            <a:pPr marL="0" indent="0">
              <a:buNone/>
            </a:pPr>
            <a:endParaRPr lang="en-US" altLang="ko-KR" dirty="0"/>
          </a:p>
        </p:txBody>
      </p:sp>
      <p:pic>
        <p:nvPicPr>
          <p:cNvPr id="4" name="Picture 3">
            <a:extLst>
              <a:ext uri="{FF2B5EF4-FFF2-40B4-BE49-F238E27FC236}">
                <a16:creationId xmlns:a16="http://schemas.microsoft.com/office/drawing/2014/main" id="{4C01DD80-7F66-CA19-F019-4A89307420F6}"/>
              </a:ext>
            </a:extLst>
          </p:cNvPr>
          <p:cNvPicPr>
            <a:picLocks noChangeAspect="1"/>
          </p:cNvPicPr>
          <p:nvPr/>
        </p:nvPicPr>
        <p:blipFill>
          <a:blip r:embed="rId3"/>
          <a:stretch>
            <a:fillRect/>
          </a:stretch>
        </p:blipFill>
        <p:spPr>
          <a:xfrm>
            <a:off x="1825130" y="2145070"/>
            <a:ext cx="7425279" cy="4109567"/>
          </a:xfrm>
          <a:prstGeom prst="rect">
            <a:avLst/>
          </a:prstGeom>
        </p:spPr>
      </p:pic>
      <p:sp>
        <p:nvSpPr>
          <p:cNvPr id="6" name="Flowchart: Predefined Process 5">
            <a:extLst>
              <a:ext uri="{FF2B5EF4-FFF2-40B4-BE49-F238E27FC236}">
                <a16:creationId xmlns:a16="http://schemas.microsoft.com/office/drawing/2014/main" id="{760CD4DE-ED07-5445-305D-09BEDEA67884}"/>
              </a:ext>
            </a:extLst>
          </p:cNvPr>
          <p:cNvSpPr/>
          <p:nvPr/>
        </p:nvSpPr>
        <p:spPr>
          <a:xfrm>
            <a:off x="5791045" y="2582271"/>
            <a:ext cx="1849275" cy="3319938"/>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Model</a:t>
            </a:r>
          </a:p>
        </p:txBody>
      </p:sp>
      <p:sp>
        <p:nvSpPr>
          <p:cNvPr id="7" name="TextBox 6">
            <a:extLst>
              <a:ext uri="{FF2B5EF4-FFF2-40B4-BE49-F238E27FC236}">
                <a16:creationId xmlns:a16="http://schemas.microsoft.com/office/drawing/2014/main" id="{6EB84C84-08B9-BE6F-0080-F0C2BE2B75F1}"/>
              </a:ext>
            </a:extLst>
          </p:cNvPr>
          <p:cNvSpPr txBox="1"/>
          <p:nvPr/>
        </p:nvSpPr>
        <p:spPr>
          <a:xfrm>
            <a:off x="3367924" y="5902209"/>
            <a:ext cx="4846243" cy="369332"/>
          </a:xfrm>
          <a:prstGeom prst="rect">
            <a:avLst/>
          </a:prstGeom>
          <a:noFill/>
        </p:spPr>
        <p:txBody>
          <a:bodyPr wrap="square" rtlCol="0">
            <a:spAutoFit/>
          </a:bodyPr>
          <a:lstStyle/>
          <a:p>
            <a:r>
              <a:rPr lang="en-US" dirty="0">
                <a:solidFill>
                  <a:schemeClr val="bg1"/>
                </a:solidFill>
              </a:rPr>
              <a:t>Input</a:t>
            </a:r>
          </a:p>
        </p:txBody>
      </p:sp>
      <p:sp>
        <p:nvSpPr>
          <p:cNvPr id="8" name="TextBox 7">
            <a:extLst>
              <a:ext uri="{FF2B5EF4-FFF2-40B4-BE49-F238E27FC236}">
                <a16:creationId xmlns:a16="http://schemas.microsoft.com/office/drawing/2014/main" id="{EBA3E463-5768-DBBE-CF43-176D66B98767}"/>
              </a:ext>
            </a:extLst>
          </p:cNvPr>
          <p:cNvSpPr txBox="1"/>
          <p:nvPr/>
        </p:nvSpPr>
        <p:spPr>
          <a:xfrm>
            <a:off x="7943748" y="5821641"/>
            <a:ext cx="4846243" cy="369332"/>
          </a:xfrm>
          <a:prstGeom prst="rect">
            <a:avLst/>
          </a:prstGeom>
          <a:noFill/>
        </p:spPr>
        <p:txBody>
          <a:bodyPr wrap="square" rtlCol="0">
            <a:spAutoFit/>
          </a:bodyPr>
          <a:lstStyle/>
          <a:p>
            <a:r>
              <a:rPr lang="en-US" dirty="0">
                <a:solidFill>
                  <a:schemeClr val="bg1"/>
                </a:solidFill>
              </a:rPr>
              <a:t>output</a:t>
            </a:r>
          </a:p>
        </p:txBody>
      </p:sp>
    </p:spTree>
    <p:extLst>
      <p:ext uri="{BB962C8B-B14F-4D97-AF65-F5344CB8AC3E}">
        <p14:creationId xmlns:p14="http://schemas.microsoft.com/office/powerpoint/2010/main" val="265695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lstStyle/>
          <a:p>
            <a:r>
              <a:rPr lang="en-US" altLang="ko-KR" dirty="0"/>
              <a:t>Entropy= </a:t>
            </a:r>
            <a:r>
              <a:rPr lang="ko-KR" altLang="en-US" dirty="0"/>
              <a:t>무질서</a:t>
            </a:r>
            <a:r>
              <a:rPr lang="en-US" altLang="ko-KR" dirty="0"/>
              <a:t>, </a:t>
            </a:r>
            <a:r>
              <a:rPr lang="ko-KR" altLang="en-US" dirty="0" err="1"/>
              <a:t>랜덤한</a:t>
            </a:r>
            <a:r>
              <a:rPr lang="ko-KR" altLang="en-US" dirty="0"/>
              <a:t> 정도의 척도</a:t>
            </a:r>
            <a:endParaRPr lang="en-US" altLang="ko-KR" dirty="0"/>
          </a:p>
          <a:p>
            <a:pPr marL="0" indent="0">
              <a:buNone/>
            </a:pPr>
            <a:endParaRPr lang="en-US" altLang="ko-KR" dirty="0"/>
          </a:p>
          <a:p>
            <a:pPr marL="0" indent="0">
              <a:buNone/>
            </a:pPr>
            <a:endParaRPr lang="en-US" altLang="ko-KR" dirty="0"/>
          </a:p>
        </p:txBody>
      </p:sp>
    </p:spTree>
    <p:extLst>
      <p:ext uri="{BB962C8B-B14F-4D97-AF65-F5344CB8AC3E}">
        <p14:creationId xmlns:p14="http://schemas.microsoft.com/office/powerpoint/2010/main" val="395854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pPr marL="0" indent="0">
              <a:buNone/>
            </a:pPr>
            <a:r>
              <a:rPr lang="ko-KR" altLang="en-US" dirty="0"/>
              <a:t>예시</a:t>
            </a:r>
            <a:r>
              <a:rPr lang="en-US" altLang="ko-KR" dirty="0"/>
              <a:t>1</a:t>
            </a:r>
          </a:p>
          <a:p>
            <a:r>
              <a:rPr lang="ko-KR" altLang="en-US" dirty="0"/>
              <a:t>관심 지역에 각 타일들에 해당하는 환경들이</a:t>
            </a:r>
            <a:endParaRPr lang="en-US" altLang="ko-KR" dirty="0"/>
          </a:p>
          <a:p>
            <a:pPr marL="0" indent="0">
              <a:buNone/>
            </a:pPr>
            <a:r>
              <a:rPr lang="en-US" altLang="ko-KR" dirty="0"/>
              <a:t>1/9 (~0.11) </a:t>
            </a:r>
            <a:r>
              <a:rPr lang="ko-KR" altLang="en-US" dirty="0"/>
              <a:t>씩 골고루 </a:t>
            </a:r>
            <a:r>
              <a:rPr lang="ko-KR" altLang="en-US" dirty="0" err="1"/>
              <a:t>섞여있다</a:t>
            </a:r>
            <a:r>
              <a:rPr lang="en-US" altLang="ko-KR" dirty="0"/>
              <a:t>.</a:t>
            </a:r>
          </a:p>
          <a:p>
            <a:r>
              <a:rPr lang="en-US" altLang="ko-KR" dirty="0"/>
              <a:t>A</a:t>
            </a:r>
            <a:r>
              <a:rPr lang="ko-KR" altLang="en-US" dirty="0"/>
              <a:t>가 이 환경타일들 </a:t>
            </a:r>
            <a:r>
              <a:rPr lang="ko-KR" altLang="en-US" dirty="0" err="1"/>
              <a:t>어딘가에</a:t>
            </a:r>
            <a:r>
              <a:rPr lang="ko-KR" altLang="en-US" dirty="0"/>
              <a:t> 서식한다</a:t>
            </a:r>
            <a:r>
              <a:rPr lang="en-US" altLang="ko-KR" dirty="0"/>
              <a:t>.  </a:t>
            </a:r>
          </a:p>
          <a:p>
            <a:pPr marL="0" indent="0">
              <a:buNone/>
            </a:pPr>
            <a:r>
              <a:rPr lang="ko-KR" altLang="en-US" dirty="0"/>
              <a:t>어디에 서식할까</a:t>
            </a:r>
            <a:r>
              <a:rPr lang="en-US" altLang="ko-KR" dirty="0"/>
              <a:t>?</a:t>
            </a:r>
          </a:p>
          <a:p>
            <a:r>
              <a:rPr lang="ko-KR" altLang="en-US" dirty="0"/>
              <a:t>모델</a:t>
            </a:r>
            <a:r>
              <a:rPr lang="en-US" altLang="ko-KR" dirty="0"/>
              <a:t>1: </a:t>
            </a:r>
            <a:r>
              <a:rPr lang="ko-KR" altLang="en-US" dirty="0"/>
              <a:t>전 타일 모두 서식할 확률 </a:t>
            </a:r>
            <a:r>
              <a:rPr lang="en-US" altLang="ko-KR" dirty="0"/>
              <a:t>1/9</a:t>
            </a:r>
          </a:p>
          <a:p>
            <a:r>
              <a:rPr lang="ko-KR" altLang="en-US" dirty="0"/>
              <a:t>모델</a:t>
            </a:r>
            <a:r>
              <a:rPr lang="en-US" altLang="ko-KR" dirty="0"/>
              <a:t>2: [1,1]</a:t>
            </a:r>
            <a:r>
              <a:rPr lang="ko-KR" altLang="en-US" dirty="0"/>
              <a:t>타일에 서식할 확률</a:t>
            </a:r>
            <a:r>
              <a:rPr lang="en-US" altLang="ko-KR" dirty="0"/>
              <a:t> 0.92</a:t>
            </a:r>
          </a:p>
          <a:p>
            <a:pPr marL="0" indent="0">
              <a:buNone/>
            </a:pPr>
            <a:r>
              <a:rPr lang="ko-KR" altLang="en-US" dirty="0"/>
              <a:t>나머지 타일은 다 </a:t>
            </a:r>
            <a:r>
              <a:rPr lang="en-US" altLang="ko-KR" dirty="0"/>
              <a:t>0.01</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183" name="Straight Arrow Connector 7182">
            <a:extLst>
              <a:ext uri="{FF2B5EF4-FFF2-40B4-BE49-F238E27FC236}">
                <a16:creationId xmlns:a16="http://schemas.microsoft.com/office/drawing/2014/main" id="{C67E4228-9CAE-089A-68B5-11A640EF700D}"/>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84" name="Straight Arrow Connector 7183">
            <a:extLst>
              <a:ext uri="{FF2B5EF4-FFF2-40B4-BE49-F238E27FC236}">
                <a16:creationId xmlns:a16="http://schemas.microsoft.com/office/drawing/2014/main" id="{FE8892F4-64CF-0CC6-5219-F57B5AB01B36}"/>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185" name="TextBox 7184">
            <a:extLst>
              <a:ext uri="{FF2B5EF4-FFF2-40B4-BE49-F238E27FC236}">
                <a16:creationId xmlns:a16="http://schemas.microsoft.com/office/drawing/2014/main" id="{2597042D-7753-E551-8726-91A0C1E6BC90}"/>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7186" name="TextBox 7185">
            <a:extLst>
              <a:ext uri="{FF2B5EF4-FFF2-40B4-BE49-F238E27FC236}">
                <a16:creationId xmlns:a16="http://schemas.microsoft.com/office/drawing/2014/main" id="{E44845BD-CD29-6996-380D-663C4030CCC4}"/>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87" name="Picture 2" descr="3X3」の写真素材 | 763件の無料イラスト画像 | Adobe Stock">
            <a:extLst>
              <a:ext uri="{FF2B5EF4-FFF2-40B4-BE49-F238E27FC236}">
                <a16:creationId xmlns:a16="http://schemas.microsoft.com/office/drawing/2014/main" id="{79E1DDA3-573B-DD3E-76C9-213B4E9C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7188" name="TextBox 7187">
            <a:extLst>
              <a:ext uri="{FF2B5EF4-FFF2-40B4-BE49-F238E27FC236}">
                <a16:creationId xmlns:a16="http://schemas.microsoft.com/office/drawing/2014/main" id="{12B32087-6022-38A9-7B19-3053FAA92786}"/>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7189" name="TextBox 7188">
            <a:extLst>
              <a:ext uri="{FF2B5EF4-FFF2-40B4-BE49-F238E27FC236}">
                <a16:creationId xmlns:a16="http://schemas.microsoft.com/office/drawing/2014/main" id="{BF647F17-6D6B-AFC3-328A-3555882345EB}"/>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7190" name="Straight Arrow Connector 7189">
            <a:extLst>
              <a:ext uri="{FF2B5EF4-FFF2-40B4-BE49-F238E27FC236}">
                <a16:creationId xmlns:a16="http://schemas.microsoft.com/office/drawing/2014/main" id="{E765ECDE-BCB2-7A67-B674-751228BE2590}"/>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91" name="Straight Arrow Connector 7190">
            <a:extLst>
              <a:ext uri="{FF2B5EF4-FFF2-40B4-BE49-F238E27FC236}">
                <a16:creationId xmlns:a16="http://schemas.microsoft.com/office/drawing/2014/main" id="{BE7C0EBA-17F2-18F1-B286-F3E7C8037C03}"/>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192" name="TextBox 7191">
            <a:extLst>
              <a:ext uri="{FF2B5EF4-FFF2-40B4-BE49-F238E27FC236}">
                <a16:creationId xmlns:a16="http://schemas.microsoft.com/office/drawing/2014/main" id="{56978195-05B6-B558-25F0-22FF5041129C}"/>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7193" name="TextBox 7192">
            <a:extLst>
              <a:ext uri="{FF2B5EF4-FFF2-40B4-BE49-F238E27FC236}">
                <a16:creationId xmlns:a16="http://schemas.microsoft.com/office/drawing/2014/main" id="{2D0D955F-D4D4-D4D7-2EFD-3C2E6BAE571F}"/>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94" name="Picture 2" descr="3X3」の写真素材 | 763件の無料イラスト画像 | Adobe Stock">
            <a:extLst>
              <a:ext uri="{FF2B5EF4-FFF2-40B4-BE49-F238E27FC236}">
                <a16:creationId xmlns:a16="http://schemas.microsoft.com/office/drawing/2014/main" id="{E889F18E-CFD5-2449-AD79-48237A529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7195" name="TextBox 7194">
            <a:extLst>
              <a:ext uri="{FF2B5EF4-FFF2-40B4-BE49-F238E27FC236}">
                <a16:creationId xmlns:a16="http://schemas.microsoft.com/office/drawing/2014/main" id="{96E168DD-5C32-19A2-0AC0-C75AFEF2E6D8}"/>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7196" name="TextBox 7195">
            <a:extLst>
              <a:ext uri="{FF2B5EF4-FFF2-40B4-BE49-F238E27FC236}">
                <a16:creationId xmlns:a16="http://schemas.microsoft.com/office/drawing/2014/main" id="{B3461A42-7EE8-ACC9-082C-1078C6583712}"/>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7197" name="TextBox 7196">
            <a:extLst>
              <a:ext uri="{FF2B5EF4-FFF2-40B4-BE49-F238E27FC236}">
                <a16:creationId xmlns:a16="http://schemas.microsoft.com/office/drawing/2014/main" id="{6C656FC9-0937-A6C7-A720-4601155750FD}"/>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0.11</a:t>
            </a:r>
          </a:p>
        </p:txBody>
      </p:sp>
      <p:sp>
        <p:nvSpPr>
          <p:cNvPr id="7198" name="TextBox 7197">
            <a:extLst>
              <a:ext uri="{FF2B5EF4-FFF2-40B4-BE49-F238E27FC236}">
                <a16:creationId xmlns:a16="http://schemas.microsoft.com/office/drawing/2014/main" id="{3F435928-499D-CBDE-17B3-0CBC754A9AD8}"/>
              </a:ext>
            </a:extLst>
          </p:cNvPr>
          <p:cNvSpPr txBox="1"/>
          <p:nvPr/>
        </p:nvSpPr>
        <p:spPr>
          <a:xfrm>
            <a:off x="9598688" y="4911124"/>
            <a:ext cx="802147" cy="369332"/>
          </a:xfrm>
          <a:prstGeom prst="rect">
            <a:avLst/>
          </a:prstGeom>
          <a:noFill/>
        </p:spPr>
        <p:txBody>
          <a:bodyPr wrap="square" rtlCol="0">
            <a:spAutoFit/>
          </a:bodyPr>
          <a:lstStyle/>
          <a:p>
            <a:r>
              <a:rPr lang="en-US" dirty="0">
                <a:solidFill>
                  <a:schemeClr val="bg1"/>
                </a:solidFill>
              </a:rPr>
              <a:t>0.01</a:t>
            </a:r>
          </a:p>
        </p:txBody>
      </p:sp>
      <p:sp>
        <p:nvSpPr>
          <p:cNvPr id="7199" name="TextBox 7198">
            <a:extLst>
              <a:ext uri="{FF2B5EF4-FFF2-40B4-BE49-F238E27FC236}">
                <a16:creationId xmlns:a16="http://schemas.microsoft.com/office/drawing/2014/main" id="{D9717D61-0A0A-3F9D-524B-36993D119B64}"/>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0.11</a:t>
            </a:r>
          </a:p>
        </p:txBody>
      </p:sp>
      <p:sp>
        <p:nvSpPr>
          <p:cNvPr id="7200" name="TextBox 7199">
            <a:extLst>
              <a:ext uri="{FF2B5EF4-FFF2-40B4-BE49-F238E27FC236}">
                <a16:creationId xmlns:a16="http://schemas.microsoft.com/office/drawing/2014/main" id="{161F3901-AD16-45A8-0447-E1E0119DA281}"/>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0.11</a:t>
            </a:r>
          </a:p>
        </p:txBody>
      </p:sp>
      <p:sp>
        <p:nvSpPr>
          <p:cNvPr id="7201" name="TextBox 7200">
            <a:extLst>
              <a:ext uri="{FF2B5EF4-FFF2-40B4-BE49-F238E27FC236}">
                <a16:creationId xmlns:a16="http://schemas.microsoft.com/office/drawing/2014/main" id="{0C17A8B8-DAF2-298F-0714-A4A2F07994F9}"/>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0.11</a:t>
            </a:r>
          </a:p>
        </p:txBody>
      </p:sp>
      <p:sp>
        <p:nvSpPr>
          <p:cNvPr id="7202" name="TextBox 7201">
            <a:extLst>
              <a:ext uri="{FF2B5EF4-FFF2-40B4-BE49-F238E27FC236}">
                <a16:creationId xmlns:a16="http://schemas.microsoft.com/office/drawing/2014/main" id="{00460ABB-66AE-C305-528C-C5E182F304FD}"/>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0.11</a:t>
            </a:r>
          </a:p>
        </p:txBody>
      </p:sp>
      <p:sp>
        <p:nvSpPr>
          <p:cNvPr id="7203" name="TextBox 7202">
            <a:extLst>
              <a:ext uri="{FF2B5EF4-FFF2-40B4-BE49-F238E27FC236}">
                <a16:creationId xmlns:a16="http://schemas.microsoft.com/office/drawing/2014/main" id="{F643A3B7-EC27-92D6-9DCF-658FCB00D4B5}"/>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0.11</a:t>
            </a:r>
          </a:p>
        </p:txBody>
      </p:sp>
      <p:sp>
        <p:nvSpPr>
          <p:cNvPr id="7204" name="TextBox 7203">
            <a:extLst>
              <a:ext uri="{FF2B5EF4-FFF2-40B4-BE49-F238E27FC236}">
                <a16:creationId xmlns:a16="http://schemas.microsoft.com/office/drawing/2014/main" id="{6F90DD33-4E2B-0F37-B781-2BA7259A9FD9}"/>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0.11</a:t>
            </a:r>
          </a:p>
        </p:txBody>
      </p:sp>
      <p:sp>
        <p:nvSpPr>
          <p:cNvPr id="7205" name="TextBox 7204">
            <a:extLst>
              <a:ext uri="{FF2B5EF4-FFF2-40B4-BE49-F238E27FC236}">
                <a16:creationId xmlns:a16="http://schemas.microsoft.com/office/drawing/2014/main" id="{9988F922-6945-857F-DBF7-F46CC72D3080}"/>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0.11</a:t>
            </a:r>
          </a:p>
        </p:txBody>
      </p:sp>
      <p:sp>
        <p:nvSpPr>
          <p:cNvPr id="7206" name="TextBox 7205">
            <a:extLst>
              <a:ext uri="{FF2B5EF4-FFF2-40B4-BE49-F238E27FC236}">
                <a16:creationId xmlns:a16="http://schemas.microsoft.com/office/drawing/2014/main" id="{BBC19293-3267-9186-ED85-0BA4D94A8D2E}"/>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0.11</a:t>
            </a:r>
          </a:p>
        </p:txBody>
      </p:sp>
      <p:sp>
        <p:nvSpPr>
          <p:cNvPr id="7207" name="TextBox 7206">
            <a:extLst>
              <a:ext uri="{FF2B5EF4-FFF2-40B4-BE49-F238E27FC236}">
                <a16:creationId xmlns:a16="http://schemas.microsoft.com/office/drawing/2014/main" id="{866C1291-7648-1125-829A-A27C9DA35D56}"/>
              </a:ext>
            </a:extLst>
          </p:cNvPr>
          <p:cNvSpPr txBox="1"/>
          <p:nvPr/>
        </p:nvSpPr>
        <p:spPr>
          <a:xfrm>
            <a:off x="8086738" y="4152664"/>
            <a:ext cx="802147" cy="369332"/>
          </a:xfrm>
          <a:prstGeom prst="rect">
            <a:avLst/>
          </a:prstGeom>
          <a:noFill/>
        </p:spPr>
        <p:txBody>
          <a:bodyPr wrap="square" rtlCol="0">
            <a:spAutoFit/>
          </a:bodyPr>
          <a:lstStyle/>
          <a:p>
            <a:r>
              <a:rPr lang="en-US" dirty="0">
                <a:solidFill>
                  <a:schemeClr val="bg1"/>
                </a:solidFill>
              </a:rPr>
              <a:t>0.01</a:t>
            </a:r>
          </a:p>
        </p:txBody>
      </p:sp>
      <p:sp>
        <p:nvSpPr>
          <p:cNvPr id="7208" name="TextBox 7207">
            <a:extLst>
              <a:ext uri="{FF2B5EF4-FFF2-40B4-BE49-F238E27FC236}">
                <a16:creationId xmlns:a16="http://schemas.microsoft.com/office/drawing/2014/main" id="{F9E558F7-B1DC-6D78-BC8A-DBF3250CB5A4}"/>
              </a:ext>
            </a:extLst>
          </p:cNvPr>
          <p:cNvSpPr txBox="1"/>
          <p:nvPr/>
        </p:nvSpPr>
        <p:spPr>
          <a:xfrm>
            <a:off x="9615708" y="4166562"/>
            <a:ext cx="802147" cy="369332"/>
          </a:xfrm>
          <a:prstGeom prst="rect">
            <a:avLst/>
          </a:prstGeom>
          <a:noFill/>
        </p:spPr>
        <p:txBody>
          <a:bodyPr wrap="square" rtlCol="0">
            <a:spAutoFit/>
          </a:bodyPr>
          <a:lstStyle/>
          <a:p>
            <a:r>
              <a:rPr lang="en-US" dirty="0">
                <a:solidFill>
                  <a:schemeClr val="bg1"/>
                </a:solidFill>
              </a:rPr>
              <a:t>0.01</a:t>
            </a:r>
          </a:p>
        </p:txBody>
      </p:sp>
      <p:sp>
        <p:nvSpPr>
          <p:cNvPr id="7209" name="TextBox 7208">
            <a:extLst>
              <a:ext uri="{FF2B5EF4-FFF2-40B4-BE49-F238E27FC236}">
                <a16:creationId xmlns:a16="http://schemas.microsoft.com/office/drawing/2014/main" id="{F1EF037C-785A-2211-DA09-D3FD82D18E92}"/>
              </a:ext>
            </a:extLst>
          </p:cNvPr>
          <p:cNvSpPr txBox="1"/>
          <p:nvPr/>
        </p:nvSpPr>
        <p:spPr>
          <a:xfrm>
            <a:off x="8847339" y="4159056"/>
            <a:ext cx="802147" cy="369332"/>
          </a:xfrm>
          <a:prstGeom prst="rect">
            <a:avLst/>
          </a:prstGeom>
          <a:noFill/>
        </p:spPr>
        <p:txBody>
          <a:bodyPr wrap="square" rtlCol="0">
            <a:spAutoFit/>
          </a:bodyPr>
          <a:lstStyle/>
          <a:p>
            <a:r>
              <a:rPr lang="en-US" dirty="0">
                <a:solidFill>
                  <a:schemeClr val="bg1"/>
                </a:solidFill>
              </a:rPr>
              <a:t>0.01</a:t>
            </a:r>
          </a:p>
        </p:txBody>
      </p:sp>
      <p:sp>
        <p:nvSpPr>
          <p:cNvPr id="7210" name="TextBox 7209">
            <a:extLst>
              <a:ext uri="{FF2B5EF4-FFF2-40B4-BE49-F238E27FC236}">
                <a16:creationId xmlns:a16="http://schemas.microsoft.com/office/drawing/2014/main" id="{DA9EDFD1-8EF9-F2C5-6087-FE653237E4BF}"/>
              </a:ext>
            </a:extLst>
          </p:cNvPr>
          <p:cNvSpPr txBox="1"/>
          <p:nvPr/>
        </p:nvSpPr>
        <p:spPr>
          <a:xfrm>
            <a:off x="8102723" y="4907061"/>
            <a:ext cx="802147" cy="369332"/>
          </a:xfrm>
          <a:prstGeom prst="rect">
            <a:avLst/>
          </a:prstGeom>
          <a:noFill/>
        </p:spPr>
        <p:txBody>
          <a:bodyPr wrap="square" rtlCol="0">
            <a:spAutoFit/>
          </a:bodyPr>
          <a:lstStyle/>
          <a:p>
            <a:r>
              <a:rPr lang="en-US" dirty="0">
                <a:solidFill>
                  <a:schemeClr val="bg1"/>
                </a:solidFill>
              </a:rPr>
              <a:t>0.01</a:t>
            </a:r>
          </a:p>
        </p:txBody>
      </p:sp>
      <p:sp>
        <p:nvSpPr>
          <p:cNvPr id="7211" name="TextBox 7210">
            <a:extLst>
              <a:ext uri="{FF2B5EF4-FFF2-40B4-BE49-F238E27FC236}">
                <a16:creationId xmlns:a16="http://schemas.microsoft.com/office/drawing/2014/main" id="{1702AD00-B4AA-DCCC-D2CF-858473242B6B}"/>
              </a:ext>
            </a:extLst>
          </p:cNvPr>
          <p:cNvSpPr txBox="1"/>
          <p:nvPr/>
        </p:nvSpPr>
        <p:spPr>
          <a:xfrm>
            <a:off x="8871472" y="4913187"/>
            <a:ext cx="802147" cy="369332"/>
          </a:xfrm>
          <a:prstGeom prst="rect">
            <a:avLst/>
          </a:prstGeom>
          <a:noFill/>
        </p:spPr>
        <p:txBody>
          <a:bodyPr wrap="square" rtlCol="0">
            <a:spAutoFit/>
          </a:bodyPr>
          <a:lstStyle/>
          <a:p>
            <a:r>
              <a:rPr lang="en-US" dirty="0">
                <a:solidFill>
                  <a:schemeClr val="bg1"/>
                </a:solidFill>
              </a:rPr>
              <a:t>0.01</a:t>
            </a:r>
          </a:p>
        </p:txBody>
      </p:sp>
      <p:sp>
        <p:nvSpPr>
          <p:cNvPr id="7212" name="TextBox 7211">
            <a:extLst>
              <a:ext uri="{FF2B5EF4-FFF2-40B4-BE49-F238E27FC236}">
                <a16:creationId xmlns:a16="http://schemas.microsoft.com/office/drawing/2014/main" id="{19C1BFB6-B2E2-135E-9BC2-ABA7DBCA0255}"/>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0.01</a:t>
            </a:r>
          </a:p>
        </p:txBody>
      </p:sp>
      <p:sp>
        <p:nvSpPr>
          <p:cNvPr id="7213" name="TextBox 7212">
            <a:extLst>
              <a:ext uri="{FF2B5EF4-FFF2-40B4-BE49-F238E27FC236}">
                <a16:creationId xmlns:a16="http://schemas.microsoft.com/office/drawing/2014/main" id="{6EF7D55D-987F-91EA-90BA-AAB1417F197E}"/>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0.92</a:t>
            </a:r>
          </a:p>
        </p:txBody>
      </p:sp>
      <p:sp>
        <p:nvSpPr>
          <p:cNvPr id="7214" name="TextBox 7213">
            <a:extLst>
              <a:ext uri="{FF2B5EF4-FFF2-40B4-BE49-F238E27FC236}">
                <a16:creationId xmlns:a16="http://schemas.microsoft.com/office/drawing/2014/main" id="{2DCEFE1C-1C70-B186-8935-F4CD0ACE1E24}"/>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0.01</a:t>
            </a:r>
          </a:p>
        </p:txBody>
      </p:sp>
      <p:sp>
        <p:nvSpPr>
          <p:cNvPr id="7215" name="TextBox 7214">
            <a:extLst>
              <a:ext uri="{FF2B5EF4-FFF2-40B4-BE49-F238E27FC236}">
                <a16:creationId xmlns:a16="http://schemas.microsoft.com/office/drawing/2014/main" id="{9BBE9418-A70C-CCB2-469A-F12F231B6A75}"/>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216" name="TextBox 7215">
            <a:extLst>
              <a:ext uri="{FF2B5EF4-FFF2-40B4-BE49-F238E27FC236}">
                <a16:creationId xmlns:a16="http://schemas.microsoft.com/office/drawing/2014/main" id="{6E05FE88-973D-6B93-C03D-85C3AD7A0F1F}"/>
              </a:ext>
            </a:extLst>
          </p:cNvPr>
          <p:cNvSpPr txBox="1"/>
          <p:nvPr/>
        </p:nvSpPr>
        <p:spPr>
          <a:xfrm>
            <a:off x="6560422" y="364441"/>
            <a:ext cx="883920" cy="369332"/>
          </a:xfrm>
          <a:prstGeom prst="rect">
            <a:avLst/>
          </a:prstGeom>
          <a:noFill/>
        </p:spPr>
        <p:txBody>
          <a:bodyPr wrap="square" rtlCol="0">
            <a:spAutoFit/>
          </a:bodyPr>
          <a:lstStyle/>
          <a:p>
            <a:r>
              <a:rPr lang="ko-KR" altLang="en-US" dirty="0"/>
              <a:t>모델</a:t>
            </a:r>
            <a:r>
              <a:rPr lang="en-US" altLang="ko-KR" dirty="0"/>
              <a:t>1</a:t>
            </a:r>
            <a:endParaRPr lang="en-US" dirty="0"/>
          </a:p>
        </p:txBody>
      </p:sp>
    </p:spTree>
    <p:extLst>
      <p:ext uri="{BB962C8B-B14F-4D97-AF65-F5344CB8AC3E}">
        <p14:creationId xmlns:p14="http://schemas.microsoft.com/office/powerpoint/2010/main" val="185467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pPr marL="0" indent="0">
              <a:buNone/>
            </a:pPr>
            <a:r>
              <a:rPr lang="ko-KR" altLang="en-US" dirty="0"/>
              <a:t>예시</a:t>
            </a:r>
            <a:r>
              <a:rPr lang="en-US" altLang="ko-KR" dirty="0"/>
              <a:t>1</a:t>
            </a:r>
          </a:p>
          <a:p>
            <a:r>
              <a:rPr lang="ko-KR" altLang="en-US" dirty="0"/>
              <a:t>관심 지역에 각 타일들에 해당하는 환경들이</a:t>
            </a:r>
            <a:endParaRPr lang="en-US" altLang="ko-KR" dirty="0"/>
          </a:p>
          <a:p>
            <a:pPr marL="0" indent="0">
              <a:buNone/>
            </a:pPr>
            <a:r>
              <a:rPr lang="en-US" altLang="ko-KR" dirty="0"/>
              <a:t>1/9 (~0.11) </a:t>
            </a:r>
            <a:r>
              <a:rPr lang="ko-KR" altLang="en-US" dirty="0"/>
              <a:t>씩 골고루 </a:t>
            </a:r>
            <a:r>
              <a:rPr lang="ko-KR" altLang="en-US" dirty="0" err="1"/>
              <a:t>섞여있다</a:t>
            </a:r>
            <a:r>
              <a:rPr lang="en-US" altLang="ko-KR" dirty="0"/>
              <a:t>.</a:t>
            </a:r>
          </a:p>
          <a:p>
            <a:r>
              <a:rPr lang="en-US" altLang="ko-KR" dirty="0"/>
              <a:t>A</a:t>
            </a:r>
            <a:r>
              <a:rPr lang="ko-KR" altLang="en-US" dirty="0"/>
              <a:t>가 이 환경타일들 </a:t>
            </a:r>
            <a:r>
              <a:rPr lang="ko-KR" altLang="en-US" dirty="0" err="1"/>
              <a:t>어딘가에</a:t>
            </a:r>
            <a:r>
              <a:rPr lang="ko-KR" altLang="en-US" dirty="0"/>
              <a:t> 서식한다</a:t>
            </a:r>
            <a:r>
              <a:rPr lang="en-US" altLang="ko-KR" dirty="0"/>
              <a:t>.  </a:t>
            </a:r>
          </a:p>
          <a:p>
            <a:pPr marL="0" indent="0">
              <a:buNone/>
            </a:pPr>
            <a:r>
              <a:rPr lang="ko-KR" altLang="en-US" dirty="0"/>
              <a:t>어디에 서식할까</a:t>
            </a:r>
            <a:r>
              <a:rPr lang="en-US" altLang="ko-KR" dirty="0"/>
              <a:t>?</a:t>
            </a:r>
          </a:p>
          <a:p>
            <a:r>
              <a:rPr lang="ko-KR" altLang="en-US" dirty="0">
                <a:solidFill>
                  <a:srgbClr val="FFFF00"/>
                </a:solidFill>
              </a:rPr>
              <a:t>모델</a:t>
            </a:r>
            <a:r>
              <a:rPr lang="en-US" altLang="ko-KR" dirty="0">
                <a:solidFill>
                  <a:srgbClr val="FFFF00"/>
                </a:solidFill>
              </a:rPr>
              <a:t>1: </a:t>
            </a:r>
            <a:r>
              <a:rPr lang="ko-KR" altLang="en-US" dirty="0">
                <a:solidFill>
                  <a:srgbClr val="FFFF00"/>
                </a:solidFill>
              </a:rPr>
              <a:t>전 타일 모두 서식할 확률 </a:t>
            </a:r>
            <a:r>
              <a:rPr lang="en-US" altLang="ko-KR" dirty="0">
                <a:solidFill>
                  <a:srgbClr val="FFFF00"/>
                </a:solidFill>
              </a:rPr>
              <a:t>1/9</a:t>
            </a:r>
          </a:p>
          <a:p>
            <a:r>
              <a:rPr lang="ko-KR" altLang="en-US" dirty="0"/>
              <a:t>모델</a:t>
            </a:r>
            <a:r>
              <a:rPr lang="en-US" altLang="ko-KR" dirty="0"/>
              <a:t>2: [1,1]</a:t>
            </a:r>
            <a:r>
              <a:rPr lang="ko-KR" altLang="en-US" dirty="0"/>
              <a:t>타일에 서식할 확률</a:t>
            </a:r>
            <a:r>
              <a:rPr lang="en-US" altLang="ko-KR" dirty="0"/>
              <a:t> 0.92</a:t>
            </a:r>
          </a:p>
          <a:p>
            <a:pPr marL="0" indent="0">
              <a:buNone/>
            </a:pPr>
            <a:r>
              <a:rPr lang="ko-KR" altLang="en-US" dirty="0"/>
              <a:t>나머지 타일은 다 </a:t>
            </a:r>
            <a:r>
              <a:rPr lang="en-US" altLang="ko-KR" dirty="0"/>
              <a:t>0.01</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9" name="Straight Arrow Connector 8">
            <a:extLst>
              <a:ext uri="{FF2B5EF4-FFF2-40B4-BE49-F238E27FC236}">
                <a16:creationId xmlns:a16="http://schemas.microsoft.com/office/drawing/2014/main" id="{0A0D2E43-CB52-B513-949C-A41B26EB2577}"/>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38B001-D01F-4658-852F-D0E3217BC87D}"/>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F6F404-A4C8-64C9-554C-D084F4443147}"/>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14" name="TextBox 13">
            <a:extLst>
              <a:ext uri="{FF2B5EF4-FFF2-40B4-BE49-F238E27FC236}">
                <a16:creationId xmlns:a16="http://schemas.microsoft.com/office/drawing/2014/main" id="{2DF8FE0C-01FA-C577-3B80-93EC51A51404}"/>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15" name="Picture 2" descr="3X3」の写真素材 | 763件の無料イラスト画像 | Adobe Stock">
            <a:extLst>
              <a:ext uri="{FF2B5EF4-FFF2-40B4-BE49-F238E27FC236}">
                <a16:creationId xmlns:a16="http://schemas.microsoft.com/office/drawing/2014/main" id="{63A509D8-EDD5-A17B-C39B-7E5D95273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A787198-D28B-00D4-636F-B14E748D3295}"/>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F40F92A7-634C-A144-EF8F-47B773AE03B9}"/>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18" name="Straight Arrow Connector 17">
            <a:extLst>
              <a:ext uri="{FF2B5EF4-FFF2-40B4-BE49-F238E27FC236}">
                <a16:creationId xmlns:a16="http://schemas.microsoft.com/office/drawing/2014/main" id="{FF8C2D8F-E8C0-BE38-45E5-E3BA8F09E569}"/>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81E4CB7-3BE1-6E39-8243-86D39087C916}"/>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D29C29-C8A2-09F7-EA8E-2E1CABB8253D}"/>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21" name="TextBox 20">
            <a:extLst>
              <a:ext uri="{FF2B5EF4-FFF2-40B4-BE49-F238E27FC236}">
                <a16:creationId xmlns:a16="http://schemas.microsoft.com/office/drawing/2014/main" id="{E6A6C574-56C6-EC8E-9A49-795E689DC421}"/>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22" name="Picture 2" descr="3X3」の写真素材 | 763件の無料イラスト画像 | Adobe Stock">
            <a:extLst>
              <a:ext uri="{FF2B5EF4-FFF2-40B4-BE49-F238E27FC236}">
                <a16:creationId xmlns:a16="http://schemas.microsoft.com/office/drawing/2014/main" id="{36E01637-A202-085F-68D2-42CE7D2DE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BE38296-1FB7-0136-E020-FCEBF0C0E0F2}"/>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1854E0F4-FC1A-4BD0-C8AF-6395F5FAEBD9}"/>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9D54CDD1-4360-BB8C-C7B9-7C1BEB3FF31D}"/>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0.11</a:t>
            </a:r>
          </a:p>
        </p:txBody>
      </p:sp>
      <p:sp>
        <p:nvSpPr>
          <p:cNvPr id="26" name="TextBox 25">
            <a:extLst>
              <a:ext uri="{FF2B5EF4-FFF2-40B4-BE49-F238E27FC236}">
                <a16:creationId xmlns:a16="http://schemas.microsoft.com/office/drawing/2014/main" id="{D30B3737-854F-AE80-29E6-3648747DF8AD}"/>
              </a:ext>
            </a:extLst>
          </p:cNvPr>
          <p:cNvSpPr txBox="1"/>
          <p:nvPr/>
        </p:nvSpPr>
        <p:spPr>
          <a:xfrm>
            <a:off x="9598688" y="4911124"/>
            <a:ext cx="802147" cy="369332"/>
          </a:xfrm>
          <a:prstGeom prst="rect">
            <a:avLst/>
          </a:prstGeom>
          <a:noFill/>
        </p:spPr>
        <p:txBody>
          <a:bodyPr wrap="square" rtlCol="0">
            <a:spAutoFit/>
          </a:bodyPr>
          <a:lstStyle/>
          <a:p>
            <a:r>
              <a:rPr lang="en-US" dirty="0">
                <a:solidFill>
                  <a:schemeClr val="bg1"/>
                </a:solidFill>
              </a:rPr>
              <a:t>0.01</a:t>
            </a:r>
          </a:p>
        </p:txBody>
      </p:sp>
      <p:sp>
        <p:nvSpPr>
          <p:cNvPr id="27" name="TextBox 26">
            <a:extLst>
              <a:ext uri="{FF2B5EF4-FFF2-40B4-BE49-F238E27FC236}">
                <a16:creationId xmlns:a16="http://schemas.microsoft.com/office/drawing/2014/main" id="{CBC2F6FE-7262-D25D-BCA0-6103B9F45A6F}"/>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0.11</a:t>
            </a:r>
          </a:p>
        </p:txBody>
      </p:sp>
      <p:sp>
        <p:nvSpPr>
          <p:cNvPr id="28" name="TextBox 27">
            <a:extLst>
              <a:ext uri="{FF2B5EF4-FFF2-40B4-BE49-F238E27FC236}">
                <a16:creationId xmlns:a16="http://schemas.microsoft.com/office/drawing/2014/main" id="{54DF0F9E-579E-7638-30F7-9CF2BFC90498}"/>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0.11</a:t>
            </a:r>
          </a:p>
        </p:txBody>
      </p:sp>
      <p:sp>
        <p:nvSpPr>
          <p:cNvPr id="29" name="TextBox 28">
            <a:extLst>
              <a:ext uri="{FF2B5EF4-FFF2-40B4-BE49-F238E27FC236}">
                <a16:creationId xmlns:a16="http://schemas.microsoft.com/office/drawing/2014/main" id="{C900C81C-8667-B006-3DBD-28B9603789B7}"/>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0.11</a:t>
            </a:r>
          </a:p>
        </p:txBody>
      </p:sp>
      <p:sp>
        <p:nvSpPr>
          <p:cNvPr id="30" name="TextBox 29">
            <a:extLst>
              <a:ext uri="{FF2B5EF4-FFF2-40B4-BE49-F238E27FC236}">
                <a16:creationId xmlns:a16="http://schemas.microsoft.com/office/drawing/2014/main" id="{12701F70-1528-4125-89C2-AAE299510C5C}"/>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0.11</a:t>
            </a:r>
          </a:p>
        </p:txBody>
      </p:sp>
      <p:sp>
        <p:nvSpPr>
          <p:cNvPr id="31" name="TextBox 30">
            <a:extLst>
              <a:ext uri="{FF2B5EF4-FFF2-40B4-BE49-F238E27FC236}">
                <a16:creationId xmlns:a16="http://schemas.microsoft.com/office/drawing/2014/main" id="{482F9BC5-A0DC-D0C0-93B4-0DC27219B0AD}"/>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0.11</a:t>
            </a:r>
          </a:p>
        </p:txBody>
      </p:sp>
      <p:sp>
        <p:nvSpPr>
          <p:cNvPr id="7168" name="TextBox 7167">
            <a:extLst>
              <a:ext uri="{FF2B5EF4-FFF2-40B4-BE49-F238E27FC236}">
                <a16:creationId xmlns:a16="http://schemas.microsoft.com/office/drawing/2014/main" id="{26D2C736-7CDA-3B58-4976-3CB68A53FD07}"/>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0.11</a:t>
            </a:r>
          </a:p>
        </p:txBody>
      </p:sp>
      <p:sp>
        <p:nvSpPr>
          <p:cNvPr id="7169" name="TextBox 7168">
            <a:extLst>
              <a:ext uri="{FF2B5EF4-FFF2-40B4-BE49-F238E27FC236}">
                <a16:creationId xmlns:a16="http://schemas.microsoft.com/office/drawing/2014/main" id="{050BCB07-9888-22DB-30E9-6DD0DEEAF06A}"/>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0.11</a:t>
            </a:r>
          </a:p>
        </p:txBody>
      </p:sp>
      <p:sp>
        <p:nvSpPr>
          <p:cNvPr id="7171" name="TextBox 7170">
            <a:extLst>
              <a:ext uri="{FF2B5EF4-FFF2-40B4-BE49-F238E27FC236}">
                <a16:creationId xmlns:a16="http://schemas.microsoft.com/office/drawing/2014/main" id="{79BFE4D5-06D7-EFAD-37B9-CDB1B73931C9}"/>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0.11</a:t>
            </a:r>
          </a:p>
        </p:txBody>
      </p:sp>
      <p:sp>
        <p:nvSpPr>
          <p:cNvPr id="7172" name="TextBox 7171">
            <a:extLst>
              <a:ext uri="{FF2B5EF4-FFF2-40B4-BE49-F238E27FC236}">
                <a16:creationId xmlns:a16="http://schemas.microsoft.com/office/drawing/2014/main" id="{3365E755-D4A8-B618-3F10-C8589E03355C}"/>
              </a:ext>
            </a:extLst>
          </p:cNvPr>
          <p:cNvSpPr txBox="1"/>
          <p:nvPr/>
        </p:nvSpPr>
        <p:spPr>
          <a:xfrm>
            <a:off x="8086738" y="4152664"/>
            <a:ext cx="802147" cy="369332"/>
          </a:xfrm>
          <a:prstGeom prst="rect">
            <a:avLst/>
          </a:prstGeom>
          <a:noFill/>
        </p:spPr>
        <p:txBody>
          <a:bodyPr wrap="square" rtlCol="0">
            <a:spAutoFit/>
          </a:bodyPr>
          <a:lstStyle/>
          <a:p>
            <a:r>
              <a:rPr lang="en-US" dirty="0">
                <a:solidFill>
                  <a:schemeClr val="bg1"/>
                </a:solidFill>
              </a:rPr>
              <a:t>0.01</a:t>
            </a:r>
          </a:p>
        </p:txBody>
      </p:sp>
      <p:sp>
        <p:nvSpPr>
          <p:cNvPr id="7173" name="TextBox 7172">
            <a:extLst>
              <a:ext uri="{FF2B5EF4-FFF2-40B4-BE49-F238E27FC236}">
                <a16:creationId xmlns:a16="http://schemas.microsoft.com/office/drawing/2014/main" id="{DF62E00B-D8C3-4232-26D5-B30513CD970E}"/>
              </a:ext>
            </a:extLst>
          </p:cNvPr>
          <p:cNvSpPr txBox="1"/>
          <p:nvPr/>
        </p:nvSpPr>
        <p:spPr>
          <a:xfrm>
            <a:off x="9615708" y="4166562"/>
            <a:ext cx="802147" cy="369332"/>
          </a:xfrm>
          <a:prstGeom prst="rect">
            <a:avLst/>
          </a:prstGeom>
          <a:noFill/>
        </p:spPr>
        <p:txBody>
          <a:bodyPr wrap="square" rtlCol="0">
            <a:spAutoFit/>
          </a:bodyPr>
          <a:lstStyle/>
          <a:p>
            <a:r>
              <a:rPr lang="en-US" dirty="0">
                <a:solidFill>
                  <a:schemeClr val="bg1"/>
                </a:solidFill>
              </a:rPr>
              <a:t>0.01</a:t>
            </a:r>
          </a:p>
        </p:txBody>
      </p:sp>
      <p:sp>
        <p:nvSpPr>
          <p:cNvPr id="7174" name="TextBox 7173">
            <a:extLst>
              <a:ext uri="{FF2B5EF4-FFF2-40B4-BE49-F238E27FC236}">
                <a16:creationId xmlns:a16="http://schemas.microsoft.com/office/drawing/2014/main" id="{32926B41-A5FE-3EB9-7271-EB2DBE31DA4E}"/>
              </a:ext>
            </a:extLst>
          </p:cNvPr>
          <p:cNvSpPr txBox="1"/>
          <p:nvPr/>
        </p:nvSpPr>
        <p:spPr>
          <a:xfrm>
            <a:off x="8847339" y="4159056"/>
            <a:ext cx="802147" cy="369332"/>
          </a:xfrm>
          <a:prstGeom prst="rect">
            <a:avLst/>
          </a:prstGeom>
          <a:noFill/>
        </p:spPr>
        <p:txBody>
          <a:bodyPr wrap="square" rtlCol="0">
            <a:spAutoFit/>
          </a:bodyPr>
          <a:lstStyle/>
          <a:p>
            <a:r>
              <a:rPr lang="en-US" dirty="0">
                <a:solidFill>
                  <a:schemeClr val="bg1"/>
                </a:solidFill>
              </a:rPr>
              <a:t>0.01</a:t>
            </a:r>
          </a:p>
        </p:txBody>
      </p:sp>
      <p:sp>
        <p:nvSpPr>
          <p:cNvPr id="7175" name="TextBox 7174">
            <a:extLst>
              <a:ext uri="{FF2B5EF4-FFF2-40B4-BE49-F238E27FC236}">
                <a16:creationId xmlns:a16="http://schemas.microsoft.com/office/drawing/2014/main" id="{724C02DE-343C-B2F7-AB3B-4E2EE4641BF7}"/>
              </a:ext>
            </a:extLst>
          </p:cNvPr>
          <p:cNvSpPr txBox="1"/>
          <p:nvPr/>
        </p:nvSpPr>
        <p:spPr>
          <a:xfrm>
            <a:off x="8102723" y="4907061"/>
            <a:ext cx="802147" cy="369332"/>
          </a:xfrm>
          <a:prstGeom prst="rect">
            <a:avLst/>
          </a:prstGeom>
          <a:noFill/>
        </p:spPr>
        <p:txBody>
          <a:bodyPr wrap="square" rtlCol="0">
            <a:spAutoFit/>
          </a:bodyPr>
          <a:lstStyle/>
          <a:p>
            <a:r>
              <a:rPr lang="en-US" dirty="0">
                <a:solidFill>
                  <a:schemeClr val="bg1"/>
                </a:solidFill>
              </a:rPr>
              <a:t>0.01</a:t>
            </a:r>
          </a:p>
        </p:txBody>
      </p:sp>
      <p:sp>
        <p:nvSpPr>
          <p:cNvPr id="7176" name="TextBox 7175">
            <a:extLst>
              <a:ext uri="{FF2B5EF4-FFF2-40B4-BE49-F238E27FC236}">
                <a16:creationId xmlns:a16="http://schemas.microsoft.com/office/drawing/2014/main" id="{ABB95BC8-08AC-374E-A0F6-0A56B48B2581}"/>
              </a:ext>
            </a:extLst>
          </p:cNvPr>
          <p:cNvSpPr txBox="1"/>
          <p:nvPr/>
        </p:nvSpPr>
        <p:spPr>
          <a:xfrm>
            <a:off x="8871472" y="4913187"/>
            <a:ext cx="802147" cy="369332"/>
          </a:xfrm>
          <a:prstGeom prst="rect">
            <a:avLst/>
          </a:prstGeom>
          <a:noFill/>
        </p:spPr>
        <p:txBody>
          <a:bodyPr wrap="square" rtlCol="0">
            <a:spAutoFit/>
          </a:bodyPr>
          <a:lstStyle/>
          <a:p>
            <a:r>
              <a:rPr lang="en-US" dirty="0">
                <a:solidFill>
                  <a:schemeClr val="bg1"/>
                </a:solidFill>
              </a:rPr>
              <a:t>0.01</a:t>
            </a:r>
          </a:p>
        </p:txBody>
      </p:sp>
      <p:sp>
        <p:nvSpPr>
          <p:cNvPr id="7177" name="TextBox 7176">
            <a:extLst>
              <a:ext uri="{FF2B5EF4-FFF2-40B4-BE49-F238E27FC236}">
                <a16:creationId xmlns:a16="http://schemas.microsoft.com/office/drawing/2014/main" id="{03099B64-623D-C10F-0AB1-BB53F627C4A5}"/>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0.01</a:t>
            </a:r>
          </a:p>
        </p:txBody>
      </p:sp>
      <p:sp>
        <p:nvSpPr>
          <p:cNvPr id="7178" name="TextBox 7177">
            <a:extLst>
              <a:ext uri="{FF2B5EF4-FFF2-40B4-BE49-F238E27FC236}">
                <a16:creationId xmlns:a16="http://schemas.microsoft.com/office/drawing/2014/main" id="{AC919122-8403-4A76-6967-B86E4B9AFCAF}"/>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0.92</a:t>
            </a:r>
          </a:p>
        </p:txBody>
      </p:sp>
      <p:sp>
        <p:nvSpPr>
          <p:cNvPr id="7179" name="TextBox 7178">
            <a:extLst>
              <a:ext uri="{FF2B5EF4-FFF2-40B4-BE49-F238E27FC236}">
                <a16:creationId xmlns:a16="http://schemas.microsoft.com/office/drawing/2014/main" id="{287C8B63-3AFB-83B3-D205-0A1394B5E48F}"/>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0.01</a:t>
            </a:r>
          </a:p>
        </p:txBody>
      </p:sp>
      <p:sp>
        <p:nvSpPr>
          <p:cNvPr id="7180" name="TextBox 7179">
            <a:extLst>
              <a:ext uri="{FF2B5EF4-FFF2-40B4-BE49-F238E27FC236}">
                <a16:creationId xmlns:a16="http://schemas.microsoft.com/office/drawing/2014/main" id="{3F282711-F6A4-7462-8A30-86D8237B6024}"/>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181" name="TextBox 7180">
            <a:extLst>
              <a:ext uri="{FF2B5EF4-FFF2-40B4-BE49-F238E27FC236}">
                <a16:creationId xmlns:a16="http://schemas.microsoft.com/office/drawing/2014/main" id="{9893F1C7-50D6-659C-B7FC-C6BB1100F03A}"/>
              </a:ext>
            </a:extLst>
          </p:cNvPr>
          <p:cNvSpPr txBox="1"/>
          <p:nvPr/>
        </p:nvSpPr>
        <p:spPr>
          <a:xfrm>
            <a:off x="6560422" y="364441"/>
            <a:ext cx="883920" cy="369332"/>
          </a:xfrm>
          <a:prstGeom prst="rect">
            <a:avLst/>
          </a:prstGeom>
          <a:noFill/>
        </p:spPr>
        <p:txBody>
          <a:bodyPr wrap="square" rtlCol="0">
            <a:spAutoFit/>
          </a:bodyPr>
          <a:lstStyle/>
          <a:p>
            <a:r>
              <a:rPr lang="ko-KR" altLang="en-US" dirty="0"/>
              <a:t>모델</a:t>
            </a:r>
            <a:r>
              <a:rPr lang="en-US" altLang="ko-KR" dirty="0"/>
              <a:t>1</a:t>
            </a:r>
            <a:endParaRPr lang="en-US" dirty="0"/>
          </a:p>
        </p:txBody>
      </p:sp>
    </p:spTree>
    <p:extLst>
      <p:ext uri="{BB962C8B-B14F-4D97-AF65-F5344CB8AC3E}">
        <p14:creationId xmlns:p14="http://schemas.microsoft.com/office/powerpoint/2010/main" val="235335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1164336" y="1994599"/>
            <a:ext cx="8595360" cy="4351337"/>
          </a:xfrm>
        </p:spPr>
        <p:txBody>
          <a:bodyPr>
            <a:normAutofit/>
          </a:bodyPr>
          <a:lstStyle/>
          <a:p>
            <a:pPr marL="0" indent="0">
              <a:buNone/>
            </a:pPr>
            <a:r>
              <a:rPr lang="ko-KR" altLang="en-US" dirty="0"/>
              <a:t>예시</a:t>
            </a:r>
            <a:r>
              <a:rPr lang="en-US" altLang="ko-KR" dirty="0"/>
              <a:t>2</a:t>
            </a:r>
          </a:p>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a:t>
            </a:r>
            <a:r>
              <a:rPr lang="en-US" altLang="ko-KR" dirty="0"/>
              <a:t>[2,3] </a:t>
            </a:r>
            <a:r>
              <a:rPr lang="ko-KR" altLang="en-US" dirty="0"/>
              <a:t>에 해당하는 환경인 곳에 서식한다는</a:t>
            </a:r>
            <a:endParaRPr lang="en-US" altLang="ko-KR" dirty="0"/>
          </a:p>
          <a:p>
            <a:r>
              <a:rPr lang="ko-KR" altLang="en-US" dirty="0"/>
              <a:t>데이터가 있다</a:t>
            </a:r>
            <a:r>
              <a:rPr lang="en-US" altLang="ko-KR" dirty="0"/>
              <a:t>.  </a:t>
            </a:r>
          </a:p>
          <a:p>
            <a:pPr marL="0" indent="0">
              <a:buNone/>
            </a:pPr>
            <a:r>
              <a:rPr lang="en-US" altLang="ko-KR" dirty="0"/>
              <a:t>A </a:t>
            </a:r>
            <a:r>
              <a:rPr lang="ko-KR" altLang="en-US" dirty="0" err="1"/>
              <a:t>는어디에</a:t>
            </a:r>
            <a:r>
              <a:rPr lang="ko-KR" altLang="en-US" dirty="0"/>
              <a:t> 서식할까</a:t>
            </a:r>
            <a:r>
              <a:rPr lang="en-US" altLang="ko-KR" dirty="0"/>
              <a:t>?</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40D3B5-D566-9A44-35C4-5770320DCB1A}"/>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C52741C-B672-95A3-2237-90792FCA1188}"/>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19" name="Straight Arrow Connector 18">
            <a:extLst>
              <a:ext uri="{FF2B5EF4-FFF2-40B4-BE49-F238E27FC236}">
                <a16:creationId xmlns:a16="http://schemas.microsoft.com/office/drawing/2014/main" id="{3D800733-CC24-291D-4167-8684E9890D04}"/>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37171-135F-075A-FDE9-CAFA5DEF27BD}"/>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522F15-2C77-B7F8-95DF-9A3716DADBF0}"/>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22" name="TextBox 21">
            <a:extLst>
              <a:ext uri="{FF2B5EF4-FFF2-40B4-BE49-F238E27FC236}">
                <a16:creationId xmlns:a16="http://schemas.microsoft.com/office/drawing/2014/main" id="{F5C46C5B-618D-C515-B7C5-D6F08899D9C6}"/>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23" name="Picture 2" descr="3X3」の写真素材 | 763件の無料イラスト画像 | Adobe Stock">
            <a:extLst>
              <a:ext uri="{FF2B5EF4-FFF2-40B4-BE49-F238E27FC236}">
                <a16:creationId xmlns:a16="http://schemas.microsoft.com/office/drawing/2014/main" id="{E2F40CCB-99CF-14E1-02AA-2910CCB1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32FF61F-29AA-582A-93E3-BFBC2EA79769}"/>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CF319808-B4E8-2682-D2E3-BEB654910C78}"/>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ED1662EF-2BDB-60A9-D3AD-1EA8A2279A1E}"/>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0.36</a:t>
            </a:r>
          </a:p>
        </p:txBody>
      </p:sp>
      <p:sp>
        <p:nvSpPr>
          <p:cNvPr id="27" name="TextBox 26">
            <a:extLst>
              <a:ext uri="{FF2B5EF4-FFF2-40B4-BE49-F238E27FC236}">
                <a16:creationId xmlns:a16="http://schemas.microsoft.com/office/drawing/2014/main" id="{802EBABD-F093-0EDF-45B1-AF0B685FEF40}"/>
              </a:ext>
            </a:extLst>
          </p:cNvPr>
          <p:cNvSpPr txBox="1"/>
          <p:nvPr/>
        </p:nvSpPr>
        <p:spPr>
          <a:xfrm>
            <a:off x="9598688" y="4890804"/>
            <a:ext cx="802147" cy="369332"/>
          </a:xfrm>
          <a:prstGeom prst="rect">
            <a:avLst/>
          </a:prstGeom>
          <a:noFill/>
        </p:spPr>
        <p:txBody>
          <a:bodyPr wrap="square" rtlCol="0">
            <a:spAutoFit/>
          </a:bodyPr>
          <a:lstStyle/>
          <a:p>
            <a:r>
              <a:rPr lang="en-US" dirty="0">
                <a:solidFill>
                  <a:schemeClr val="bg1"/>
                </a:solidFill>
              </a:rPr>
              <a:t>0.36</a:t>
            </a:r>
          </a:p>
        </p:txBody>
      </p:sp>
      <p:sp>
        <p:nvSpPr>
          <p:cNvPr id="28" name="TextBox 27">
            <a:extLst>
              <a:ext uri="{FF2B5EF4-FFF2-40B4-BE49-F238E27FC236}">
                <a16:creationId xmlns:a16="http://schemas.microsoft.com/office/drawing/2014/main" id="{D210FB9C-3E2D-F63F-7118-4E1975297BFD}"/>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0.08</a:t>
            </a:r>
          </a:p>
        </p:txBody>
      </p:sp>
      <p:sp>
        <p:nvSpPr>
          <p:cNvPr id="29" name="TextBox 28">
            <a:extLst>
              <a:ext uri="{FF2B5EF4-FFF2-40B4-BE49-F238E27FC236}">
                <a16:creationId xmlns:a16="http://schemas.microsoft.com/office/drawing/2014/main" id="{5F909942-497D-B794-823E-02A766B94AAB}"/>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0.08</a:t>
            </a:r>
          </a:p>
        </p:txBody>
      </p:sp>
      <p:sp>
        <p:nvSpPr>
          <p:cNvPr id="30" name="TextBox 29">
            <a:extLst>
              <a:ext uri="{FF2B5EF4-FFF2-40B4-BE49-F238E27FC236}">
                <a16:creationId xmlns:a16="http://schemas.microsoft.com/office/drawing/2014/main" id="{BB41D5B8-0164-0995-8C7C-44D8AE926A37}"/>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0.08</a:t>
            </a:r>
          </a:p>
        </p:txBody>
      </p:sp>
      <p:sp>
        <p:nvSpPr>
          <p:cNvPr id="31" name="TextBox 30">
            <a:extLst>
              <a:ext uri="{FF2B5EF4-FFF2-40B4-BE49-F238E27FC236}">
                <a16:creationId xmlns:a16="http://schemas.microsoft.com/office/drawing/2014/main" id="{CF00D9C6-2C83-5749-C81D-DC14EF3A15D1}"/>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0.08</a:t>
            </a:r>
          </a:p>
        </p:txBody>
      </p:sp>
      <p:sp>
        <p:nvSpPr>
          <p:cNvPr id="7168" name="TextBox 7167">
            <a:extLst>
              <a:ext uri="{FF2B5EF4-FFF2-40B4-BE49-F238E27FC236}">
                <a16:creationId xmlns:a16="http://schemas.microsoft.com/office/drawing/2014/main" id="{68DF9EE3-7510-FEB1-3FB3-8643F8B93E1F}"/>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0.08</a:t>
            </a:r>
          </a:p>
        </p:txBody>
      </p:sp>
      <p:sp>
        <p:nvSpPr>
          <p:cNvPr id="7169" name="TextBox 7168">
            <a:extLst>
              <a:ext uri="{FF2B5EF4-FFF2-40B4-BE49-F238E27FC236}">
                <a16:creationId xmlns:a16="http://schemas.microsoft.com/office/drawing/2014/main" id="{EBD6AB38-D793-67F9-1407-822FA379DC3A}"/>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0.08</a:t>
            </a:r>
          </a:p>
        </p:txBody>
      </p:sp>
      <p:sp>
        <p:nvSpPr>
          <p:cNvPr id="7171" name="TextBox 7170">
            <a:extLst>
              <a:ext uri="{FF2B5EF4-FFF2-40B4-BE49-F238E27FC236}">
                <a16:creationId xmlns:a16="http://schemas.microsoft.com/office/drawing/2014/main" id="{1E3C3BA6-FF2D-F5B7-D9D8-482D9E451A43}"/>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0.08</a:t>
            </a:r>
          </a:p>
        </p:txBody>
      </p:sp>
      <p:sp>
        <p:nvSpPr>
          <p:cNvPr id="7172" name="TextBox 7171">
            <a:extLst>
              <a:ext uri="{FF2B5EF4-FFF2-40B4-BE49-F238E27FC236}">
                <a16:creationId xmlns:a16="http://schemas.microsoft.com/office/drawing/2014/main" id="{D1C7F7FB-4B0C-5409-4B7B-D189B39FB490}"/>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0.08</a:t>
            </a:r>
          </a:p>
        </p:txBody>
      </p:sp>
      <p:sp>
        <p:nvSpPr>
          <p:cNvPr id="7173" name="TextBox 7172">
            <a:extLst>
              <a:ext uri="{FF2B5EF4-FFF2-40B4-BE49-F238E27FC236}">
                <a16:creationId xmlns:a16="http://schemas.microsoft.com/office/drawing/2014/main" id="{C83BF8B0-60A2-1EE6-7A67-E2EAB0E4632D}"/>
              </a:ext>
            </a:extLst>
          </p:cNvPr>
          <p:cNvSpPr txBox="1"/>
          <p:nvPr/>
        </p:nvSpPr>
        <p:spPr>
          <a:xfrm>
            <a:off x="8124475" y="4191019"/>
            <a:ext cx="802147" cy="369332"/>
          </a:xfrm>
          <a:prstGeom prst="rect">
            <a:avLst/>
          </a:prstGeom>
          <a:noFill/>
        </p:spPr>
        <p:txBody>
          <a:bodyPr wrap="square" rtlCol="0">
            <a:spAutoFit/>
          </a:bodyPr>
          <a:lstStyle/>
          <a:p>
            <a:r>
              <a:rPr lang="en-US" dirty="0">
                <a:solidFill>
                  <a:schemeClr val="bg1"/>
                </a:solidFill>
              </a:rPr>
              <a:t>0.12</a:t>
            </a:r>
          </a:p>
        </p:txBody>
      </p:sp>
      <p:sp>
        <p:nvSpPr>
          <p:cNvPr id="7174" name="TextBox 7173">
            <a:extLst>
              <a:ext uri="{FF2B5EF4-FFF2-40B4-BE49-F238E27FC236}">
                <a16:creationId xmlns:a16="http://schemas.microsoft.com/office/drawing/2014/main" id="{48B47B6C-8BAC-B3FD-E75E-C1EC88256191}"/>
              </a:ext>
            </a:extLst>
          </p:cNvPr>
          <p:cNvSpPr txBox="1"/>
          <p:nvPr/>
        </p:nvSpPr>
        <p:spPr>
          <a:xfrm>
            <a:off x="9626359" y="4183675"/>
            <a:ext cx="802147" cy="369332"/>
          </a:xfrm>
          <a:prstGeom prst="rect">
            <a:avLst/>
          </a:prstGeom>
          <a:noFill/>
        </p:spPr>
        <p:txBody>
          <a:bodyPr wrap="square" rtlCol="0">
            <a:spAutoFit/>
          </a:bodyPr>
          <a:lstStyle/>
          <a:p>
            <a:r>
              <a:rPr lang="en-US" dirty="0">
                <a:solidFill>
                  <a:schemeClr val="bg1"/>
                </a:solidFill>
              </a:rPr>
              <a:t>0.04</a:t>
            </a:r>
          </a:p>
        </p:txBody>
      </p:sp>
      <p:sp>
        <p:nvSpPr>
          <p:cNvPr id="7175" name="TextBox 7174">
            <a:extLst>
              <a:ext uri="{FF2B5EF4-FFF2-40B4-BE49-F238E27FC236}">
                <a16:creationId xmlns:a16="http://schemas.microsoft.com/office/drawing/2014/main" id="{CB8C0F5D-70F0-E82B-469D-4CDAFA2D0118}"/>
              </a:ext>
            </a:extLst>
          </p:cNvPr>
          <p:cNvSpPr txBox="1"/>
          <p:nvPr/>
        </p:nvSpPr>
        <p:spPr>
          <a:xfrm>
            <a:off x="8814200" y="4201445"/>
            <a:ext cx="802147" cy="369332"/>
          </a:xfrm>
          <a:prstGeom prst="rect">
            <a:avLst/>
          </a:prstGeom>
          <a:noFill/>
        </p:spPr>
        <p:txBody>
          <a:bodyPr wrap="square" rtlCol="0">
            <a:spAutoFit/>
          </a:bodyPr>
          <a:lstStyle/>
          <a:p>
            <a:r>
              <a:rPr lang="en-US" dirty="0">
                <a:solidFill>
                  <a:schemeClr val="bg1"/>
                </a:solidFill>
              </a:rPr>
              <a:t>0.01</a:t>
            </a:r>
          </a:p>
        </p:txBody>
      </p:sp>
      <p:sp>
        <p:nvSpPr>
          <p:cNvPr id="7176" name="TextBox 7175">
            <a:extLst>
              <a:ext uri="{FF2B5EF4-FFF2-40B4-BE49-F238E27FC236}">
                <a16:creationId xmlns:a16="http://schemas.microsoft.com/office/drawing/2014/main" id="{D807F190-2B68-5C4C-AD83-3AED380C5081}"/>
              </a:ext>
            </a:extLst>
          </p:cNvPr>
          <p:cNvSpPr txBox="1"/>
          <p:nvPr/>
        </p:nvSpPr>
        <p:spPr>
          <a:xfrm>
            <a:off x="8102723" y="4927381"/>
            <a:ext cx="802147" cy="369332"/>
          </a:xfrm>
          <a:prstGeom prst="rect">
            <a:avLst/>
          </a:prstGeom>
          <a:noFill/>
        </p:spPr>
        <p:txBody>
          <a:bodyPr wrap="square" rtlCol="0">
            <a:spAutoFit/>
          </a:bodyPr>
          <a:lstStyle/>
          <a:p>
            <a:r>
              <a:rPr lang="en-US" dirty="0">
                <a:solidFill>
                  <a:schemeClr val="bg1"/>
                </a:solidFill>
              </a:rPr>
              <a:t>0.05</a:t>
            </a:r>
          </a:p>
        </p:txBody>
      </p:sp>
      <p:sp>
        <p:nvSpPr>
          <p:cNvPr id="7177" name="TextBox 7176">
            <a:extLst>
              <a:ext uri="{FF2B5EF4-FFF2-40B4-BE49-F238E27FC236}">
                <a16:creationId xmlns:a16="http://schemas.microsoft.com/office/drawing/2014/main" id="{3BC2AFA4-2EC4-D227-70E3-ED90B01F2454}"/>
              </a:ext>
            </a:extLst>
          </p:cNvPr>
          <p:cNvSpPr txBox="1"/>
          <p:nvPr/>
        </p:nvSpPr>
        <p:spPr>
          <a:xfrm>
            <a:off x="8912112" y="4923347"/>
            <a:ext cx="802147" cy="369332"/>
          </a:xfrm>
          <a:prstGeom prst="rect">
            <a:avLst/>
          </a:prstGeom>
          <a:noFill/>
        </p:spPr>
        <p:txBody>
          <a:bodyPr wrap="square" rtlCol="0">
            <a:spAutoFit/>
          </a:bodyPr>
          <a:lstStyle/>
          <a:p>
            <a:r>
              <a:rPr lang="en-US" dirty="0">
                <a:solidFill>
                  <a:schemeClr val="bg1"/>
                </a:solidFill>
              </a:rPr>
              <a:t>0.1</a:t>
            </a:r>
          </a:p>
        </p:txBody>
      </p:sp>
      <p:sp>
        <p:nvSpPr>
          <p:cNvPr id="7178" name="TextBox 7177">
            <a:extLst>
              <a:ext uri="{FF2B5EF4-FFF2-40B4-BE49-F238E27FC236}">
                <a16:creationId xmlns:a16="http://schemas.microsoft.com/office/drawing/2014/main" id="{F57BDBE3-DBA4-2F86-BEF9-7DB7CC2AD28B}"/>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0.08</a:t>
            </a:r>
          </a:p>
        </p:txBody>
      </p:sp>
      <p:sp>
        <p:nvSpPr>
          <p:cNvPr id="7179" name="TextBox 7178">
            <a:extLst>
              <a:ext uri="{FF2B5EF4-FFF2-40B4-BE49-F238E27FC236}">
                <a16:creationId xmlns:a16="http://schemas.microsoft.com/office/drawing/2014/main" id="{B7FC7AD6-3019-F4B3-5E9D-519F32041777}"/>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0.17</a:t>
            </a:r>
          </a:p>
        </p:txBody>
      </p:sp>
      <p:sp>
        <p:nvSpPr>
          <p:cNvPr id="7180" name="TextBox 7179">
            <a:extLst>
              <a:ext uri="{FF2B5EF4-FFF2-40B4-BE49-F238E27FC236}">
                <a16:creationId xmlns:a16="http://schemas.microsoft.com/office/drawing/2014/main" id="{CE50EA5E-4543-538C-02A0-54440812AC70}"/>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0.07</a:t>
            </a:r>
          </a:p>
        </p:txBody>
      </p:sp>
      <p:sp>
        <p:nvSpPr>
          <p:cNvPr id="7181" name="TextBox 7180">
            <a:extLst>
              <a:ext uri="{FF2B5EF4-FFF2-40B4-BE49-F238E27FC236}">
                <a16:creationId xmlns:a16="http://schemas.microsoft.com/office/drawing/2014/main" id="{3F744BD6-B81D-DEBE-3CF9-0A4AEDD64519}"/>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182" name="TextBox 7181">
            <a:extLst>
              <a:ext uri="{FF2B5EF4-FFF2-40B4-BE49-F238E27FC236}">
                <a16:creationId xmlns:a16="http://schemas.microsoft.com/office/drawing/2014/main" id="{A7F8D212-A50B-7BFB-D9E6-B1B543B2F7DF}"/>
              </a:ext>
            </a:extLst>
          </p:cNvPr>
          <p:cNvSpPr txBox="1"/>
          <p:nvPr/>
        </p:nvSpPr>
        <p:spPr>
          <a:xfrm>
            <a:off x="6560422" y="364441"/>
            <a:ext cx="883920" cy="369332"/>
          </a:xfrm>
          <a:prstGeom prst="rect">
            <a:avLst/>
          </a:prstGeom>
          <a:noFill/>
        </p:spPr>
        <p:txBody>
          <a:bodyPr wrap="square" rtlCol="0">
            <a:spAutoFit/>
          </a:bodyPr>
          <a:lstStyle/>
          <a:p>
            <a:r>
              <a:rPr lang="ko-KR" altLang="en-US" dirty="0"/>
              <a:t>모델</a:t>
            </a:r>
            <a:r>
              <a:rPr lang="en-US" altLang="ko-KR" dirty="0"/>
              <a:t>1</a:t>
            </a:r>
            <a:endParaRPr lang="en-US" dirty="0"/>
          </a:p>
        </p:txBody>
      </p:sp>
    </p:spTree>
    <p:extLst>
      <p:ext uri="{BB962C8B-B14F-4D97-AF65-F5344CB8AC3E}">
        <p14:creationId xmlns:p14="http://schemas.microsoft.com/office/powerpoint/2010/main" val="194596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B050-00A5-B661-EE29-B672BF7B1DA9}"/>
              </a:ext>
            </a:extLst>
          </p:cNvPr>
          <p:cNvSpPr>
            <a:spLocks noGrp="1"/>
          </p:cNvSpPr>
          <p:nvPr>
            <p:ph type="title"/>
          </p:nvPr>
        </p:nvSpPr>
        <p:spPr/>
        <p:txBody>
          <a:bodyPr/>
          <a:lstStyle/>
          <a:p>
            <a:r>
              <a:rPr lang="en-US" dirty="0"/>
              <a:t>Maximum</a:t>
            </a:r>
            <a:r>
              <a:rPr lang="ko-KR" altLang="en-US" dirty="0"/>
              <a:t> </a:t>
            </a:r>
            <a:r>
              <a:rPr lang="en-US" altLang="ko-KR" dirty="0"/>
              <a:t>Entropy</a:t>
            </a:r>
            <a:endParaRPr lang="en-US" dirty="0"/>
          </a:p>
        </p:txBody>
      </p:sp>
      <p:sp>
        <p:nvSpPr>
          <p:cNvPr id="3" name="Content Placeholder 2">
            <a:extLst>
              <a:ext uri="{FF2B5EF4-FFF2-40B4-BE49-F238E27FC236}">
                <a16:creationId xmlns:a16="http://schemas.microsoft.com/office/drawing/2014/main" id="{2D92921B-80AF-AF47-F5FF-8FA2278E7E54}"/>
              </a:ext>
            </a:extLst>
          </p:cNvPr>
          <p:cNvSpPr>
            <a:spLocks noGrp="1"/>
          </p:cNvSpPr>
          <p:nvPr>
            <p:ph idx="1"/>
          </p:nvPr>
        </p:nvSpPr>
        <p:spPr>
          <a:xfrm>
            <a:off x="906490" y="1878144"/>
            <a:ext cx="8595360" cy="4351337"/>
          </a:xfrm>
        </p:spPr>
        <p:txBody>
          <a:bodyPr>
            <a:normAutofit fontScale="92500" lnSpcReduction="10000"/>
          </a:bodyPr>
          <a:lstStyle/>
          <a:p>
            <a:pPr marL="0" indent="0">
              <a:buNone/>
            </a:pPr>
            <a:r>
              <a:rPr lang="ko-KR" altLang="en-US" dirty="0"/>
              <a:t>예시</a:t>
            </a:r>
            <a:r>
              <a:rPr lang="en-US" altLang="ko-KR" dirty="0"/>
              <a:t>2</a:t>
            </a:r>
          </a:p>
          <a:p>
            <a:r>
              <a:rPr lang="ko-KR" altLang="en-US" dirty="0"/>
              <a:t>관심 지역에 각 타일들에 해당하는 환경들이</a:t>
            </a:r>
            <a:endParaRPr lang="en-US" altLang="ko-KR" dirty="0"/>
          </a:p>
          <a:p>
            <a:pPr marL="0" indent="0">
              <a:buNone/>
            </a:pPr>
            <a:r>
              <a:rPr lang="en-US" altLang="ko-KR" dirty="0"/>
              <a:t>1/9 </a:t>
            </a:r>
            <a:r>
              <a:rPr lang="ko-KR" altLang="en-US" dirty="0"/>
              <a:t>씩 골고루 </a:t>
            </a:r>
            <a:r>
              <a:rPr lang="ko-KR" altLang="en-US" dirty="0" err="1"/>
              <a:t>섞여있다</a:t>
            </a:r>
            <a:r>
              <a:rPr lang="en-US" altLang="ko-KR" dirty="0"/>
              <a:t>.</a:t>
            </a:r>
          </a:p>
          <a:p>
            <a:r>
              <a:rPr lang="en-US" altLang="ko-KR" dirty="0"/>
              <a:t>A</a:t>
            </a:r>
            <a:r>
              <a:rPr lang="ko-KR" altLang="en-US" dirty="0"/>
              <a:t>가 </a:t>
            </a:r>
            <a:r>
              <a:rPr lang="en-US" altLang="ko-KR" dirty="0"/>
              <a:t>[2,3] </a:t>
            </a:r>
            <a:r>
              <a:rPr lang="ko-KR" altLang="en-US" dirty="0"/>
              <a:t>에 해당하는 환경인 곳에 서식한다는</a:t>
            </a:r>
            <a:endParaRPr lang="en-US" altLang="ko-KR" dirty="0"/>
          </a:p>
          <a:p>
            <a:r>
              <a:rPr lang="ko-KR" altLang="en-US" dirty="0"/>
              <a:t>데이터가 있다</a:t>
            </a:r>
            <a:r>
              <a:rPr lang="en-US" altLang="ko-KR" dirty="0"/>
              <a:t>.  </a:t>
            </a:r>
          </a:p>
          <a:p>
            <a:pPr marL="0" indent="0">
              <a:buNone/>
            </a:pPr>
            <a:r>
              <a:rPr lang="en-US" altLang="ko-KR" dirty="0"/>
              <a:t>A </a:t>
            </a:r>
            <a:r>
              <a:rPr lang="ko-KR" altLang="en-US" dirty="0" err="1"/>
              <a:t>는어디에</a:t>
            </a:r>
            <a:r>
              <a:rPr lang="ko-KR" altLang="en-US" dirty="0"/>
              <a:t> 서식할까</a:t>
            </a:r>
            <a:r>
              <a:rPr lang="en-US" altLang="ko-KR" dirty="0"/>
              <a:t>?</a:t>
            </a:r>
          </a:p>
          <a:p>
            <a:pPr marL="0" indent="0">
              <a:buNone/>
            </a:pPr>
            <a:endParaRPr lang="en-US" altLang="ko-KR" dirty="0"/>
          </a:p>
          <a:p>
            <a:pPr marL="0" indent="0">
              <a:buNone/>
            </a:pPr>
            <a:r>
              <a:rPr lang="ko-KR" altLang="en-US" dirty="0" err="1"/>
              <a:t>근거없는</a:t>
            </a:r>
            <a:r>
              <a:rPr lang="ko-KR" altLang="en-US" dirty="0"/>
              <a:t> 유추를 최대한 </a:t>
            </a:r>
            <a:r>
              <a:rPr lang="ko-KR" altLang="en-US" dirty="0" err="1"/>
              <a:t>안하는</a:t>
            </a:r>
            <a:r>
              <a:rPr lang="ko-KR" altLang="en-US" dirty="0"/>
              <a:t> 모델</a:t>
            </a:r>
            <a:r>
              <a:rPr lang="en-US" altLang="ko-KR" dirty="0"/>
              <a:t>, </a:t>
            </a:r>
          </a:p>
          <a:p>
            <a:pPr marL="0" indent="0">
              <a:buNone/>
            </a:pPr>
            <a:r>
              <a:rPr lang="ko-KR" altLang="en-US" dirty="0"/>
              <a:t>즉 정보를 반영한 모델들 중에서 최대한 </a:t>
            </a:r>
            <a:r>
              <a:rPr lang="ko-KR" altLang="en-US" dirty="0" err="1"/>
              <a:t>랜덤한</a:t>
            </a:r>
            <a:r>
              <a:rPr lang="en-US" altLang="ko-KR" dirty="0"/>
              <a:t>,</a:t>
            </a:r>
          </a:p>
          <a:p>
            <a:pPr marL="0" indent="0">
              <a:buNone/>
            </a:pPr>
            <a:r>
              <a:rPr lang="ko-KR" altLang="en-US" dirty="0"/>
              <a:t> 엔트로피가 가장 높은 모델이 제일 좋은 모델이다</a:t>
            </a: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cxnSp>
        <p:nvCxnSpPr>
          <p:cNvPr id="7" name="Straight Arrow Connector 6">
            <a:extLst>
              <a:ext uri="{FF2B5EF4-FFF2-40B4-BE49-F238E27FC236}">
                <a16:creationId xmlns:a16="http://schemas.microsoft.com/office/drawing/2014/main" id="{7446EC14-A10A-2976-88CC-CF499EA2E17B}"/>
              </a:ext>
            </a:extLst>
          </p:cNvPr>
          <p:cNvCxnSpPr>
            <a:cxnSpLocks/>
          </p:cNvCxnSpPr>
          <p:nvPr/>
        </p:nvCxnSpPr>
        <p:spPr>
          <a:xfrm flipV="1">
            <a:off x="7777732" y="443564"/>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A49C52-B37B-C99C-CA55-7E22D17C44C2}"/>
              </a:ext>
            </a:extLst>
          </p:cNvPr>
          <p:cNvCxnSpPr>
            <a:cxnSpLocks/>
          </p:cNvCxnSpPr>
          <p:nvPr/>
        </p:nvCxnSpPr>
        <p:spPr>
          <a:xfrm>
            <a:off x="7777732" y="3312724"/>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B4CC64-77C8-F2B9-63B1-915AA1EC61E1}"/>
              </a:ext>
            </a:extLst>
          </p:cNvPr>
          <p:cNvSpPr txBox="1"/>
          <p:nvPr/>
        </p:nvSpPr>
        <p:spPr>
          <a:xfrm>
            <a:off x="7002382" y="1857144"/>
            <a:ext cx="883920" cy="369332"/>
          </a:xfrm>
          <a:prstGeom prst="rect">
            <a:avLst/>
          </a:prstGeom>
          <a:noFill/>
        </p:spPr>
        <p:txBody>
          <a:bodyPr wrap="square" rtlCol="0">
            <a:spAutoFit/>
          </a:bodyPr>
          <a:lstStyle/>
          <a:p>
            <a:r>
              <a:rPr lang="ko-KR" altLang="en-US"/>
              <a:t>온도</a:t>
            </a:r>
            <a:endParaRPr lang="en-US" dirty="0"/>
          </a:p>
        </p:txBody>
      </p:sp>
      <p:sp>
        <p:nvSpPr>
          <p:cNvPr id="11" name="TextBox 10">
            <a:extLst>
              <a:ext uri="{FF2B5EF4-FFF2-40B4-BE49-F238E27FC236}">
                <a16:creationId xmlns:a16="http://schemas.microsoft.com/office/drawing/2014/main" id="{10AE9768-8E51-4A67-BDE7-C26A21F4F950}"/>
              </a:ext>
            </a:extLst>
          </p:cNvPr>
          <p:cNvSpPr txBox="1"/>
          <p:nvPr/>
        </p:nvSpPr>
        <p:spPr>
          <a:xfrm>
            <a:off x="8731788" y="3448086"/>
            <a:ext cx="883920" cy="369332"/>
          </a:xfrm>
          <a:prstGeom prst="rect">
            <a:avLst/>
          </a:prstGeom>
          <a:noFill/>
        </p:spPr>
        <p:txBody>
          <a:bodyPr wrap="square" rtlCol="0">
            <a:spAutoFit/>
          </a:bodyPr>
          <a:lstStyle/>
          <a:p>
            <a:r>
              <a:rPr lang="ko-KR" altLang="en-US" dirty="0"/>
              <a:t>강수량</a:t>
            </a:r>
            <a:endParaRPr lang="en-US" altLang="ko-KR" dirty="0"/>
          </a:p>
        </p:txBody>
      </p:sp>
      <p:pic>
        <p:nvPicPr>
          <p:cNvPr id="7170" name="Picture 2" descr="3X3」の写真素材 | 763件の無料イラスト画像 | Adobe Stock">
            <a:extLst>
              <a:ext uri="{FF2B5EF4-FFF2-40B4-BE49-F238E27FC236}">
                <a16:creationId xmlns:a16="http://schemas.microsoft.com/office/drawing/2014/main" id="{DCF3319D-8549-1B59-83C5-C2CE58685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369" y="512064"/>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40D3B5-D566-9A44-35C4-5770320DCB1A}"/>
              </a:ext>
            </a:extLst>
          </p:cNvPr>
          <p:cNvSpPr txBox="1"/>
          <p:nvPr/>
        </p:nvSpPr>
        <p:spPr>
          <a:xfrm>
            <a:off x="8109965" y="105942"/>
            <a:ext cx="755695"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C52741C-B672-95A3-2237-90792FCA1188}"/>
              </a:ext>
            </a:extLst>
          </p:cNvPr>
          <p:cNvSpPr txBox="1"/>
          <p:nvPr/>
        </p:nvSpPr>
        <p:spPr>
          <a:xfrm>
            <a:off x="10649712" y="2483735"/>
            <a:ext cx="755695" cy="369332"/>
          </a:xfrm>
          <a:prstGeom prst="rect">
            <a:avLst/>
          </a:prstGeom>
          <a:noFill/>
        </p:spPr>
        <p:txBody>
          <a:bodyPr wrap="square" rtlCol="0">
            <a:spAutoFit/>
          </a:bodyPr>
          <a:lstStyle/>
          <a:p>
            <a:r>
              <a:rPr lang="en-US" dirty="0"/>
              <a:t>[1,]</a:t>
            </a:r>
          </a:p>
        </p:txBody>
      </p:sp>
      <p:cxnSp>
        <p:nvCxnSpPr>
          <p:cNvPr id="19" name="Straight Arrow Connector 18">
            <a:extLst>
              <a:ext uri="{FF2B5EF4-FFF2-40B4-BE49-F238E27FC236}">
                <a16:creationId xmlns:a16="http://schemas.microsoft.com/office/drawing/2014/main" id="{3D800733-CC24-291D-4167-8684E9890D04}"/>
              </a:ext>
            </a:extLst>
          </p:cNvPr>
          <p:cNvCxnSpPr>
            <a:cxnSpLocks/>
          </p:cNvCxnSpPr>
          <p:nvPr/>
        </p:nvCxnSpPr>
        <p:spPr>
          <a:xfrm flipV="1">
            <a:off x="7731280" y="3703881"/>
            <a:ext cx="0" cy="28691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37171-135F-075A-FDE9-CAFA5DEF27BD}"/>
              </a:ext>
            </a:extLst>
          </p:cNvPr>
          <p:cNvCxnSpPr>
            <a:cxnSpLocks/>
          </p:cNvCxnSpPr>
          <p:nvPr/>
        </p:nvCxnSpPr>
        <p:spPr>
          <a:xfrm>
            <a:off x="7731280" y="6573041"/>
            <a:ext cx="287198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522F15-2C77-B7F8-95DF-9A3716DADBF0}"/>
              </a:ext>
            </a:extLst>
          </p:cNvPr>
          <p:cNvSpPr txBox="1"/>
          <p:nvPr/>
        </p:nvSpPr>
        <p:spPr>
          <a:xfrm>
            <a:off x="6955930" y="5117461"/>
            <a:ext cx="883920" cy="369332"/>
          </a:xfrm>
          <a:prstGeom prst="rect">
            <a:avLst/>
          </a:prstGeom>
          <a:noFill/>
        </p:spPr>
        <p:txBody>
          <a:bodyPr wrap="square" rtlCol="0">
            <a:spAutoFit/>
          </a:bodyPr>
          <a:lstStyle/>
          <a:p>
            <a:r>
              <a:rPr lang="ko-KR" altLang="en-US" dirty="0"/>
              <a:t>온도</a:t>
            </a:r>
            <a:endParaRPr lang="en-US" dirty="0"/>
          </a:p>
        </p:txBody>
      </p:sp>
      <p:sp>
        <p:nvSpPr>
          <p:cNvPr id="22" name="TextBox 21">
            <a:extLst>
              <a:ext uri="{FF2B5EF4-FFF2-40B4-BE49-F238E27FC236}">
                <a16:creationId xmlns:a16="http://schemas.microsoft.com/office/drawing/2014/main" id="{F5C46C5B-618D-C515-B7C5-D6F08899D9C6}"/>
              </a:ext>
            </a:extLst>
          </p:cNvPr>
          <p:cNvSpPr txBox="1"/>
          <p:nvPr/>
        </p:nvSpPr>
        <p:spPr>
          <a:xfrm>
            <a:off x="8796900" y="6589202"/>
            <a:ext cx="883920" cy="369332"/>
          </a:xfrm>
          <a:prstGeom prst="rect">
            <a:avLst/>
          </a:prstGeom>
          <a:noFill/>
        </p:spPr>
        <p:txBody>
          <a:bodyPr wrap="square" rtlCol="0">
            <a:spAutoFit/>
          </a:bodyPr>
          <a:lstStyle/>
          <a:p>
            <a:r>
              <a:rPr lang="ko-KR" altLang="en-US" dirty="0"/>
              <a:t>강수량</a:t>
            </a:r>
            <a:endParaRPr lang="en-US" altLang="ko-KR" dirty="0"/>
          </a:p>
        </p:txBody>
      </p:sp>
      <p:pic>
        <p:nvPicPr>
          <p:cNvPr id="23" name="Picture 2" descr="3X3」の写真素材 | 763件の無料イラスト画像 | Adobe Stock">
            <a:extLst>
              <a:ext uri="{FF2B5EF4-FFF2-40B4-BE49-F238E27FC236}">
                <a16:creationId xmlns:a16="http://schemas.microsoft.com/office/drawing/2014/main" id="{E2F40CCB-99CF-14E1-02AA-2910CCB1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917" y="3772381"/>
            <a:ext cx="2599834" cy="259983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32FF61F-29AA-582A-93E3-BFBC2EA79769}"/>
              </a:ext>
            </a:extLst>
          </p:cNvPr>
          <p:cNvSpPr txBox="1"/>
          <p:nvPr/>
        </p:nvSpPr>
        <p:spPr>
          <a:xfrm>
            <a:off x="8063513" y="3366259"/>
            <a:ext cx="755695"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CF319808-B4E8-2682-D2E3-BEB654910C78}"/>
              </a:ext>
            </a:extLst>
          </p:cNvPr>
          <p:cNvSpPr txBox="1"/>
          <p:nvPr/>
        </p:nvSpPr>
        <p:spPr>
          <a:xfrm>
            <a:off x="10603260" y="5744052"/>
            <a:ext cx="755695"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ED1662EF-2BDB-60A9-D3AD-1EA8A2279A1E}"/>
              </a:ext>
            </a:extLst>
          </p:cNvPr>
          <p:cNvSpPr txBox="1"/>
          <p:nvPr/>
        </p:nvSpPr>
        <p:spPr>
          <a:xfrm>
            <a:off x="9676604" y="1652960"/>
            <a:ext cx="802147" cy="369332"/>
          </a:xfrm>
          <a:prstGeom prst="rect">
            <a:avLst/>
          </a:prstGeom>
          <a:noFill/>
        </p:spPr>
        <p:txBody>
          <a:bodyPr wrap="square" rtlCol="0">
            <a:spAutoFit/>
          </a:bodyPr>
          <a:lstStyle/>
          <a:p>
            <a:r>
              <a:rPr lang="en-US" dirty="0">
                <a:solidFill>
                  <a:schemeClr val="bg1"/>
                </a:solidFill>
              </a:rPr>
              <a:t>0.36</a:t>
            </a:r>
          </a:p>
        </p:txBody>
      </p:sp>
      <p:sp>
        <p:nvSpPr>
          <p:cNvPr id="27" name="TextBox 26">
            <a:extLst>
              <a:ext uri="{FF2B5EF4-FFF2-40B4-BE49-F238E27FC236}">
                <a16:creationId xmlns:a16="http://schemas.microsoft.com/office/drawing/2014/main" id="{802EBABD-F093-0EDF-45B1-AF0B685FEF40}"/>
              </a:ext>
            </a:extLst>
          </p:cNvPr>
          <p:cNvSpPr txBox="1"/>
          <p:nvPr/>
        </p:nvSpPr>
        <p:spPr>
          <a:xfrm>
            <a:off x="9598688" y="4890804"/>
            <a:ext cx="802147" cy="369332"/>
          </a:xfrm>
          <a:prstGeom prst="rect">
            <a:avLst/>
          </a:prstGeom>
          <a:noFill/>
        </p:spPr>
        <p:txBody>
          <a:bodyPr wrap="square" rtlCol="0">
            <a:spAutoFit/>
          </a:bodyPr>
          <a:lstStyle/>
          <a:p>
            <a:r>
              <a:rPr lang="en-US" dirty="0">
                <a:solidFill>
                  <a:schemeClr val="bg1"/>
                </a:solidFill>
              </a:rPr>
              <a:t>0.36</a:t>
            </a:r>
          </a:p>
        </p:txBody>
      </p:sp>
      <p:sp>
        <p:nvSpPr>
          <p:cNvPr id="28" name="TextBox 27">
            <a:extLst>
              <a:ext uri="{FF2B5EF4-FFF2-40B4-BE49-F238E27FC236}">
                <a16:creationId xmlns:a16="http://schemas.microsoft.com/office/drawing/2014/main" id="{D210FB9C-3E2D-F63F-7118-4E1975297BFD}"/>
              </a:ext>
            </a:extLst>
          </p:cNvPr>
          <p:cNvSpPr txBox="1"/>
          <p:nvPr/>
        </p:nvSpPr>
        <p:spPr>
          <a:xfrm>
            <a:off x="8904870" y="1633262"/>
            <a:ext cx="802147" cy="369332"/>
          </a:xfrm>
          <a:prstGeom prst="rect">
            <a:avLst/>
          </a:prstGeom>
          <a:noFill/>
        </p:spPr>
        <p:txBody>
          <a:bodyPr wrap="square" rtlCol="0">
            <a:spAutoFit/>
          </a:bodyPr>
          <a:lstStyle/>
          <a:p>
            <a:r>
              <a:rPr lang="en-US" dirty="0">
                <a:solidFill>
                  <a:schemeClr val="bg1"/>
                </a:solidFill>
              </a:rPr>
              <a:t>0.08</a:t>
            </a:r>
          </a:p>
        </p:txBody>
      </p:sp>
      <p:sp>
        <p:nvSpPr>
          <p:cNvPr id="29" name="TextBox 28">
            <a:extLst>
              <a:ext uri="{FF2B5EF4-FFF2-40B4-BE49-F238E27FC236}">
                <a16:creationId xmlns:a16="http://schemas.microsoft.com/office/drawing/2014/main" id="{5F909942-497D-B794-823E-02A766B94AAB}"/>
              </a:ext>
            </a:extLst>
          </p:cNvPr>
          <p:cNvSpPr txBox="1"/>
          <p:nvPr/>
        </p:nvSpPr>
        <p:spPr>
          <a:xfrm>
            <a:off x="8916003" y="2371168"/>
            <a:ext cx="802147" cy="369332"/>
          </a:xfrm>
          <a:prstGeom prst="rect">
            <a:avLst/>
          </a:prstGeom>
          <a:noFill/>
        </p:spPr>
        <p:txBody>
          <a:bodyPr wrap="square" rtlCol="0">
            <a:spAutoFit/>
          </a:bodyPr>
          <a:lstStyle/>
          <a:p>
            <a:r>
              <a:rPr lang="en-US" dirty="0">
                <a:solidFill>
                  <a:schemeClr val="bg1"/>
                </a:solidFill>
              </a:rPr>
              <a:t>0.08</a:t>
            </a:r>
          </a:p>
        </p:txBody>
      </p:sp>
      <p:sp>
        <p:nvSpPr>
          <p:cNvPr id="30" name="TextBox 29">
            <a:extLst>
              <a:ext uri="{FF2B5EF4-FFF2-40B4-BE49-F238E27FC236}">
                <a16:creationId xmlns:a16="http://schemas.microsoft.com/office/drawing/2014/main" id="{BB41D5B8-0164-0995-8C7C-44D8AE926A37}"/>
              </a:ext>
            </a:extLst>
          </p:cNvPr>
          <p:cNvSpPr txBox="1"/>
          <p:nvPr/>
        </p:nvSpPr>
        <p:spPr>
          <a:xfrm>
            <a:off x="8139065" y="1656304"/>
            <a:ext cx="802147" cy="369332"/>
          </a:xfrm>
          <a:prstGeom prst="rect">
            <a:avLst/>
          </a:prstGeom>
          <a:noFill/>
        </p:spPr>
        <p:txBody>
          <a:bodyPr wrap="square" rtlCol="0">
            <a:spAutoFit/>
          </a:bodyPr>
          <a:lstStyle/>
          <a:p>
            <a:r>
              <a:rPr lang="en-US" dirty="0">
                <a:solidFill>
                  <a:schemeClr val="bg1"/>
                </a:solidFill>
              </a:rPr>
              <a:t>0.08</a:t>
            </a:r>
          </a:p>
        </p:txBody>
      </p:sp>
      <p:sp>
        <p:nvSpPr>
          <p:cNvPr id="31" name="TextBox 30">
            <a:extLst>
              <a:ext uri="{FF2B5EF4-FFF2-40B4-BE49-F238E27FC236}">
                <a16:creationId xmlns:a16="http://schemas.microsoft.com/office/drawing/2014/main" id="{CF00D9C6-2C83-5749-C81D-DC14EF3A15D1}"/>
              </a:ext>
            </a:extLst>
          </p:cNvPr>
          <p:cNvSpPr txBox="1"/>
          <p:nvPr/>
        </p:nvSpPr>
        <p:spPr>
          <a:xfrm>
            <a:off x="9685782" y="918547"/>
            <a:ext cx="802147" cy="369332"/>
          </a:xfrm>
          <a:prstGeom prst="rect">
            <a:avLst/>
          </a:prstGeom>
          <a:noFill/>
        </p:spPr>
        <p:txBody>
          <a:bodyPr wrap="square" rtlCol="0">
            <a:spAutoFit/>
          </a:bodyPr>
          <a:lstStyle/>
          <a:p>
            <a:r>
              <a:rPr lang="en-US" dirty="0">
                <a:solidFill>
                  <a:schemeClr val="bg1"/>
                </a:solidFill>
              </a:rPr>
              <a:t>0.08</a:t>
            </a:r>
          </a:p>
        </p:txBody>
      </p:sp>
      <p:sp>
        <p:nvSpPr>
          <p:cNvPr id="7168" name="TextBox 7167">
            <a:extLst>
              <a:ext uri="{FF2B5EF4-FFF2-40B4-BE49-F238E27FC236}">
                <a16:creationId xmlns:a16="http://schemas.microsoft.com/office/drawing/2014/main" id="{68DF9EE3-7510-FEB1-3FB3-8643F8B93E1F}"/>
              </a:ext>
            </a:extLst>
          </p:cNvPr>
          <p:cNvSpPr txBox="1"/>
          <p:nvPr/>
        </p:nvSpPr>
        <p:spPr>
          <a:xfrm>
            <a:off x="8904870" y="877402"/>
            <a:ext cx="802147" cy="369332"/>
          </a:xfrm>
          <a:prstGeom prst="rect">
            <a:avLst/>
          </a:prstGeom>
          <a:noFill/>
        </p:spPr>
        <p:txBody>
          <a:bodyPr wrap="square" rtlCol="0">
            <a:spAutoFit/>
          </a:bodyPr>
          <a:lstStyle/>
          <a:p>
            <a:r>
              <a:rPr lang="en-US" dirty="0">
                <a:solidFill>
                  <a:schemeClr val="bg1"/>
                </a:solidFill>
              </a:rPr>
              <a:t>0.08</a:t>
            </a:r>
          </a:p>
        </p:txBody>
      </p:sp>
      <p:sp>
        <p:nvSpPr>
          <p:cNvPr id="7169" name="TextBox 7168">
            <a:extLst>
              <a:ext uri="{FF2B5EF4-FFF2-40B4-BE49-F238E27FC236}">
                <a16:creationId xmlns:a16="http://schemas.microsoft.com/office/drawing/2014/main" id="{EBD6AB38-D793-67F9-1407-822FA379DC3A}"/>
              </a:ext>
            </a:extLst>
          </p:cNvPr>
          <p:cNvSpPr txBox="1"/>
          <p:nvPr/>
        </p:nvSpPr>
        <p:spPr>
          <a:xfrm>
            <a:off x="8139064" y="877402"/>
            <a:ext cx="802147" cy="369332"/>
          </a:xfrm>
          <a:prstGeom prst="rect">
            <a:avLst/>
          </a:prstGeom>
          <a:noFill/>
        </p:spPr>
        <p:txBody>
          <a:bodyPr wrap="square" rtlCol="0">
            <a:spAutoFit/>
          </a:bodyPr>
          <a:lstStyle/>
          <a:p>
            <a:r>
              <a:rPr lang="en-US" dirty="0">
                <a:solidFill>
                  <a:schemeClr val="bg1"/>
                </a:solidFill>
              </a:rPr>
              <a:t>0.08</a:t>
            </a:r>
          </a:p>
        </p:txBody>
      </p:sp>
      <p:sp>
        <p:nvSpPr>
          <p:cNvPr id="7171" name="TextBox 7170">
            <a:extLst>
              <a:ext uri="{FF2B5EF4-FFF2-40B4-BE49-F238E27FC236}">
                <a16:creationId xmlns:a16="http://schemas.microsoft.com/office/drawing/2014/main" id="{1E3C3BA6-FF2D-F5B7-D9D8-482D9E451A43}"/>
              </a:ext>
            </a:extLst>
          </p:cNvPr>
          <p:cNvSpPr txBox="1"/>
          <p:nvPr/>
        </p:nvSpPr>
        <p:spPr>
          <a:xfrm>
            <a:off x="9676603" y="2364039"/>
            <a:ext cx="802147" cy="369332"/>
          </a:xfrm>
          <a:prstGeom prst="rect">
            <a:avLst/>
          </a:prstGeom>
          <a:noFill/>
        </p:spPr>
        <p:txBody>
          <a:bodyPr wrap="square" rtlCol="0">
            <a:spAutoFit/>
          </a:bodyPr>
          <a:lstStyle/>
          <a:p>
            <a:r>
              <a:rPr lang="en-US" dirty="0">
                <a:solidFill>
                  <a:schemeClr val="bg1"/>
                </a:solidFill>
              </a:rPr>
              <a:t>0.08</a:t>
            </a:r>
          </a:p>
        </p:txBody>
      </p:sp>
      <p:sp>
        <p:nvSpPr>
          <p:cNvPr id="7172" name="TextBox 7171">
            <a:extLst>
              <a:ext uri="{FF2B5EF4-FFF2-40B4-BE49-F238E27FC236}">
                <a16:creationId xmlns:a16="http://schemas.microsoft.com/office/drawing/2014/main" id="{D1C7F7FB-4B0C-5409-4B7B-D189B39FB490}"/>
              </a:ext>
            </a:extLst>
          </p:cNvPr>
          <p:cNvSpPr txBox="1"/>
          <p:nvPr/>
        </p:nvSpPr>
        <p:spPr>
          <a:xfrm>
            <a:off x="8124476" y="2371168"/>
            <a:ext cx="802147" cy="369332"/>
          </a:xfrm>
          <a:prstGeom prst="rect">
            <a:avLst/>
          </a:prstGeom>
          <a:noFill/>
        </p:spPr>
        <p:txBody>
          <a:bodyPr wrap="square" rtlCol="0">
            <a:spAutoFit/>
          </a:bodyPr>
          <a:lstStyle/>
          <a:p>
            <a:r>
              <a:rPr lang="en-US" dirty="0">
                <a:solidFill>
                  <a:schemeClr val="bg1"/>
                </a:solidFill>
              </a:rPr>
              <a:t>0.08</a:t>
            </a:r>
          </a:p>
        </p:txBody>
      </p:sp>
      <p:sp>
        <p:nvSpPr>
          <p:cNvPr id="7173" name="TextBox 7172">
            <a:extLst>
              <a:ext uri="{FF2B5EF4-FFF2-40B4-BE49-F238E27FC236}">
                <a16:creationId xmlns:a16="http://schemas.microsoft.com/office/drawing/2014/main" id="{C83BF8B0-60A2-1EE6-7A67-E2EAB0E4632D}"/>
              </a:ext>
            </a:extLst>
          </p:cNvPr>
          <p:cNvSpPr txBox="1"/>
          <p:nvPr/>
        </p:nvSpPr>
        <p:spPr>
          <a:xfrm>
            <a:off x="8124475" y="4191019"/>
            <a:ext cx="802147" cy="369332"/>
          </a:xfrm>
          <a:prstGeom prst="rect">
            <a:avLst/>
          </a:prstGeom>
          <a:noFill/>
        </p:spPr>
        <p:txBody>
          <a:bodyPr wrap="square" rtlCol="0">
            <a:spAutoFit/>
          </a:bodyPr>
          <a:lstStyle/>
          <a:p>
            <a:r>
              <a:rPr lang="en-US" dirty="0">
                <a:solidFill>
                  <a:schemeClr val="bg1"/>
                </a:solidFill>
              </a:rPr>
              <a:t>0.12</a:t>
            </a:r>
          </a:p>
        </p:txBody>
      </p:sp>
      <p:sp>
        <p:nvSpPr>
          <p:cNvPr id="7174" name="TextBox 7173">
            <a:extLst>
              <a:ext uri="{FF2B5EF4-FFF2-40B4-BE49-F238E27FC236}">
                <a16:creationId xmlns:a16="http://schemas.microsoft.com/office/drawing/2014/main" id="{48B47B6C-8BAC-B3FD-E75E-C1EC88256191}"/>
              </a:ext>
            </a:extLst>
          </p:cNvPr>
          <p:cNvSpPr txBox="1"/>
          <p:nvPr/>
        </p:nvSpPr>
        <p:spPr>
          <a:xfrm>
            <a:off x="9626359" y="4183675"/>
            <a:ext cx="802147" cy="369332"/>
          </a:xfrm>
          <a:prstGeom prst="rect">
            <a:avLst/>
          </a:prstGeom>
          <a:noFill/>
        </p:spPr>
        <p:txBody>
          <a:bodyPr wrap="square" rtlCol="0">
            <a:spAutoFit/>
          </a:bodyPr>
          <a:lstStyle/>
          <a:p>
            <a:r>
              <a:rPr lang="en-US" dirty="0">
                <a:solidFill>
                  <a:schemeClr val="bg1"/>
                </a:solidFill>
              </a:rPr>
              <a:t>0.04</a:t>
            </a:r>
          </a:p>
        </p:txBody>
      </p:sp>
      <p:sp>
        <p:nvSpPr>
          <p:cNvPr id="7175" name="TextBox 7174">
            <a:extLst>
              <a:ext uri="{FF2B5EF4-FFF2-40B4-BE49-F238E27FC236}">
                <a16:creationId xmlns:a16="http://schemas.microsoft.com/office/drawing/2014/main" id="{CB8C0F5D-70F0-E82B-469D-4CDAFA2D0118}"/>
              </a:ext>
            </a:extLst>
          </p:cNvPr>
          <p:cNvSpPr txBox="1"/>
          <p:nvPr/>
        </p:nvSpPr>
        <p:spPr>
          <a:xfrm>
            <a:off x="8814200" y="4201445"/>
            <a:ext cx="802147" cy="369332"/>
          </a:xfrm>
          <a:prstGeom prst="rect">
            <a:avLst/>
          </a:prstGeom>
          <a:noFill/>
        </p:spPr>
        <p:txBody>
          <a:bodyPr wrap="square" rtlCol="0">
            <a:spAutoFit/>
          </a:bodyPr>
          <a:lstStyle/>
          <a:p>
            <a:r>
              <a:rPr lang="en-US" dirty="0">
                <a:solidFill>
                  <a:schemeClr val="bg1"/>
                </a:solidFill>
              </a:rPr>
              <a:t>0.01</a:t>
            </a:r>
          </a:p>
        </p:txBody>
      </p:sp>
      <p:sp>
        <p:nvSpPr>
          <p:cNvPr id="7176" name="TextBox 7175">
            <a:extLst>
              <a:ext uri="{FF2B5EF4-FFF2-40B4-BE49-F238E27FC236}">
                <a16:creationId xmlns:a16="http://schemas.microsoft.com/office/drawing/2014/main" id="{D807F190-2B68-5C4C-AD83-3AED380C5081}"/>
              </a:ext>
            </a:extLst>
          </p:cNvPr>
          <p:cNvSpPr txBox="1"/>
          <p:nvPr/>
        </p:nvSpPr>
        <p:spPr>
          <a:xfrm>
            <a:off x="8102723" y="4927381"/>
            <a:ext cx="802147" cy="369332"/>
          </a:xfrm>
          <a:prstGeom prst="rect">
            <a:avLst/>
          </a:prstGeom>
          <a:noFill/>
        </p:spPr>
        <p:txBody>
          <a:bodyPr wrap="square" rtlCol="0">
            <a:spAutoFit/>
          </a:bodyPr>
          <a:lstStyle/>
          <a:p>
            <a:r>
              <a:rPr lang="en-US" dirty="0">
                <a:solidFill>
                  <a:schemeClr val="bg1"/>
                </a:solidFill>
              </a:rPr>
              <a:t>0.05</a:t>
            </a:r>
          </a:p>
        </p:txBody>
      </p:sp>
      <p:sp>
        <p:nvSpPr>
          <p:cNvPr id="7177" name="TextBox 7176">
            <a:extLst>
              <a:ext uri="{FF2B5EF4-FFF2-40B4-BE49-F238E27FC236}">
                <a16:creationId xmlns:a16="http://schemas.microsoft.com/office/drawing/2014/main" id="{3BC2AFA4-2EC4-D227-70E3-ED90B01F2454}"/>
              </a:ext>
            </a:extLst>
          </p:cNvPr>
          <p:cNvSpPr txBox="1"/>
          <p:nvPr/>
        </p:nvSpPr>
        <p:spPr>
          <a:xfrm>
            <a:off x="8912112" y="4923347"/>
            <a:ext cx="802147" cy="369332"/>
          </a:xfrm>
          <a:prstGeom prst="rect">
            <a:avLst/>
          </a:prstGeom>
          <a:noFill/>
        </p:spPr>
        <p:txBody>
          <a:bodyPr wrap="square" rtlCol="0">
            <a:spAutoFit/>
          </a:bodyPr>
          <a:lstStyle/>
          <a:p>
            <a:r>
              <a:rPr lang="en-US" dirty="0">
                <a:solidFill>
                  <a:schemeClr val="bg1"/>
                </a:solidFill>
              </a:rPr>
              <a:t>0.1</a:t>
            </a:r>
          </a:p>
        </p:txBody>
      </p:sp>
      <p:sp>
        <p:nvSpPr>
          <p:cNvPr id="7178" name="TextBox 7177">
            <a:extLst>
              <a:ext uri="{FF2B5EF4-FFF2-40B4-BE49-F238E27FC236}">
                <a16:creationId xmlns:a16="http://schemas.microsoft.com/office/drawing/2014/main" id="{F57BDBE3-DBA4-2F86-BEF9-7DB7CC2AD28B}"/>
              </a:ext>
            </a:extLst>
          </p:cNvPr>
          <p:cNvSpPr txBox="1"/>
          <p:nvPr/>
        </p:nvSpPr>
        <p:spPr>
          <a:xfrm>
            <a:off x="8837268" y="5672299"/>
            <a:ext cx="802147" cy="369332"/>
          </a:xfrm>
          <a:prstGeom prst="rect">
            <a:avLst/>
          </a:prstGeom>
          <a:noFill/>
        </p:spPr>
        <p:txBody>
          <a:bodyPr wrap="square" rtlCol="0">
            <a:spAutoFit/>
          </a:bodyPr>
          <a:lstStyle/>
          <a:p>
            <a:r>
              <a:rPr lang="en-US" dirty="0">
                <a:solidFill>
                  <a:schemeClr val="bg1"/>
                </a:solidFill>
              </a:rPr>
              <a:t>0.08</a:t>
            </a:r>
          </a:p>
        </p:txBody>
      </p:sp>
      <p:sp>
        <p:nvSpPr>
          <p:cNvPr id="7179" name="TextBox 7178">
            <a:extLst>
              <a:ext uri="{FF2B5EF4-FFF2-40B4-BE49-F238E27FC236}">
                <a16:creationId xmlns:a16="http://schemas.microsoft.com/office/drawing/2014/main" id="{B7FC7AD6-3019-F4B3-5E9D-519F32041777}"/>
              </a:ext>
            </a:extLst>
          </p:cNvPr>
          <p:cNvSpPr txBox="1"/>
          <p:nvPr/>
        </p:nvSpPr>
        <p:spPr>
          <a:xfrm>
            <a:off x="8109965" y="5688459"/>
            <a:ext cx="802147" cy="369332"/>
          </a:xfrm>
          <a:prstGeom prst="rect">
            <a:avLst/>
          </a:prstGeom>
          <a:noFill/>
        </p:spPr>
        <p:txBody>
          <a:bodyPr wrap="square" rtlCol="0">
            <a:spAutoFit/>
          </a:bodyPr>
          <a:lstStyle/>
          <a:p>
            <a:r>
              <a:rPr lang="en-US" dirty="0">
                <a:solidFill>
                  <a:schemeClr val="bg1"/>
                </a:solidFill>
              </a:rPr>
              <a:t>0.17</a:t>
            </a:r>
          </a:p>
        </p:txBody>
      </p:sp>
      <p:sp>
        <p:nvSpPr>
          <p:cNvPr id="7180" name="TextBox 7179">
            <a:extLst>
              <a:ext uri="{FF2B5EF4-FFF2-40B4-BE49-F238E27FC236}">
                <a16:creationId xmlns:a16="http://schemas.microsoft.com/office/drawing/2014/main" id="{CE50EA5E-4543-538C-02A0-54440812AC70}"/>
              </a:ext>
            </a:extLst>
          </p:cNvPr>
          <p:cNvSpPr txBox="1"/>
          <p:nvPr/>
        </p:nvSpPr>
        <p:spPr>
          <a:xfrm>
            <a:off x="9606043" y="5671430"/>
            <a:ext cx="802147" cy="369332"/>
          </a:xfrm>
          <a:prstGeom prst="rect">
            <a:avLst/>
          </a:prstGeom>
          <a:noFill/>
        </p:spPr>
        <p:txBody>
          <a:bodyPr wrap="square" rtlCol="0">
            <a:spAutoFit/>
          </a:bodyPr>
          <a:lstStyle/>
          <a:p>
            <a:r>
              <a:rPr lang="en-US" dirty="0">
                <a:solidFill>
                  <a:schemeClr val="bg1"/>
                </a:solidFill>
              </a:rPr>
              <a:t>0.07</a:t>
            </a:r>
          </a:p>
        </p:txBody>
      </p:sp>
      <p:sp>
        <p:nvSpPr>
          <p:cNvPr id="7181" name="TextBox 7180">
            <a:extLst>
              <a:ext uri="{FF2B5EF4-FFF2-40B4-BE49-F238E27FC236}">
                <a16:creationId xmlns:a16="http://schemas.microsoft.com/office/drawing/2014/main" id="{3F744BD6-B81D-DEBE-3CF9-0A4AEDD64519}"/>
              </a:ext>
            </a:extLst>
          </p:cNvPr>
          <p:cNvSpPr txBox="1"/>
          <p:nvPr/>
        </p:nvSpPr>
        <p:spPr>
          <a:xfrm>
            <a:off x="6560422" y="3695425"/>
            <a:ext cx="883920" cy="369332"/>
          </a:xfrm>
          <a:prstGeom prst="rect">
            <a:avLst/>
          </a:prstGeom>
          <a:noFill/>
        </p:spPr>
        <p:txBody>
          <a:bodyPr wrap="square" rtlCol="0">
            <a:spAutoFit/>
          </a:bodyPr>
          <a:lstStyle/>
          <a:p>
            <a:r>
              <a:rPr lang="ko-KR" altLang="en-US" dirty="0"/>
              <a:t>모델</a:t>
            </a:r>
            <a:r>
              <a:rPr lang="en-US" altLang="ko-KR" dirty="0"/>
              <a:t>2</a:t>
            </a:r>
            <a:endParaRPr lang="en-US" dirty="0"/>
          </a:p>
        </p:txBody>
      </p:sp>
      <p:sp>
        <p:nvSpPr>
          <p:cNvPr id="7182" name="TextBox 7181">
            <a:extLst>
              <a:ext uri="{FF2B5EF4-FFF2-40B4-BE49-F238E27FC236}">
                <a16:creationId xmlns:a16="http://schemas.microsoft.com/office/drawing/2014/main" id="{A7F8D212-A50B-7BFB-D9E6-B1B543B2F7DF}"/>
              </a:ext>
            </a:extLst>
          </p:cNvPr>
          <p:cNvSpPr txBox="1"/>
          <p:nvPr/>
        </p:nvSpPr>
        <p:spPr>
          <a:xfrm>
            <a:off x="6560422" y="364441"/>
            <a:ext cx="883920" cy="369332"/>
          </a:xfrm>
          <a:prstGeom prst="rect">
            <a:avLst/>
          </a:prstGeom>
          <a:noFill/>
        </p:spPr>
        <p:txBody>
          <a:bodyPr wrap="square" rtlCol="0">
            <a:spAutoFit/>
          </a:bodyPr>
          <a:lstStyle/>
          <a:p>
            <a:r>
              <a:rPr lang="ko-KR" altLang="en-US" dirty="0">
                <a:solidFill>
                  <a:srgbClr val="FFFF00"/>
                </a:solidFill>
              </a:rPr>
              <a:t>모델</a:t>
            </a:r>
            <a:r>
              <a:rPr lang="en-US" altLang="ko-KR" dirty="0">
                <a:solidFill>
                  <a:srgbClr val="FFFF00"/>
                </a:solidFill>
              </a:rPr>
              <a:t>1</a:t>
            </a:r>
            <a:endParaRPr lang="en-US" dirty="0">
              <a:solidFill>
                <a:srgbClr val="FFFF00"/>
              </a:solidFill>
            </a:endParaRPr>
          </a:p>
        </p:txBody>
      </p:sp>
    </p:spTree>
    <p:extLst>
      <p:ext uri="{BB962C8B-B14F-4D97-AF65-F5344CB8AC3E}">
        <p14:creationId xmlns:p14="http://schemas.microsoft.com/office/powerpoint/2010/main" val="226455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8DE9-A26D-02F0-44FD-7C5972052BA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3828318-266D-3672-F859-3BBDAE43482D}"/>
              </a:ext>
            </a:extLst>
          </p:cNvPr>
          <p:cNvSpPr>
            <a:spLocks noGrp="1"/>
          </p:cNvSpPr>
          <p:nvPr>
            <p:ph idx="1"/>
          </p:nvPr>
        </p:nvSpPr>
        <p:spPr/>
        <p:txBody>
          <a:bodyPr/>
          <a:lstStyle/>
          <a:p>
            <a:endParaRPr lang="en-US" dirty="0"/>
          </a:p>
        </p:txBody>
      </p:sp>
      <p:sp>
        <p:nvSpPr>
          <p:cNvPr id="9" name="TextBox 8">
            <a:extLst>
              <a:ext uri="{FF2B5EF4-FFF2-40B4-BE49-F238E27FC236}">
                <a16:creationId xmlns:a16="http://schemas.microsoft.com/office/drawing/2014/main" id="{D275D3ED-F3D3-1D2B-B6EC-B26409795509}"/>
              </a:ext>
            </a:extLst>
          </p:cNvPr>
          <p:cNvSpPr txBox="1"/>
          <p:nvPr/>
        </p:nvSpPr>
        <p:spPr>
          <a:xfrm>
            <a:off x="1670304" y="6309360"/>
            <a:ext cx="5425440" cy="369332"/>
          </a:xfrm>
          <a:prstGeom prst="rect">
            <a:avLst/>
          </a:prstGeom>
          <a:noFill/>
        </p:spPr>
        <p:txBody>
          <a:bodyPr wrap="square" rtlCol="0">
            <a:spAutoFit/>
          </a:bodyPr>
          <a:lstStyle/>
          <a:p>
            <a:r>
              <a:rPr lang="en-US" dirty="0" err="1"/>
              <a:t>Elith</a:t>
            </a:r>
            <a:r>
              <a:rPr lang="en-US" dirty="0"/>
              <a:t> et al. 2011 </a:t>
            </a:r>
            <a:r>
              <a:rPr lang="en-US" i="1" dirty="0"/>
              <a:t>Diversity and Distributions</a:t>
            </a:r>
            <a:endParaRPr lang="en-US" dirty="0"/>
          </a:p>
        </p:txBody>
      </p:sp>
      <p:pic>
        <p:nvPicPr>
          <p:cNvPr id="15" name="Picture 14">
            <a:extLst>
              <a:ext uri="{FF2B5EF4-FFF2-40B4-BE49-F238E27FC236}">
                <a16:creationId xmlns:a16="http://schemas.microsoft.com/office/drawing/2014/main" id="{288A6CDB-D7B2-82F2-6AC2-1AB10BD2B7E9}"/>
              </a:ext>
            </a:extLst>
          </p:cNvPr>
          <p:cNvPicPr>
            <a:picLocks noChangeAspect="1"/>
          </p:cNvPicPr>
          <p:nvPr/>
        </p:nvPicPr>
        <p:blipFill>
          <a:blip r:embed="rId3"/>
          <a:stretch>
            <a:fillRect/>
          </a:stretch>
        </p:blipFill>
        <p:spPr>
          <a:xfrm>
            <a:off x="561253" y="83239"/>
            <a:ext cx="11069493" cy="6126480"/>
          </a:xfrm>
          <a:prstGeom prst="rect">
            <a:avLst/>
          </a:prstGeom>
        </p:spPr>
      </p:pic>
      <p:sp>
        <p:nvSpPr>
          <p:cNvPr id="16" name="TextBox 15">
            <a:extLst>
              <a:ext uri="{FF2B5EF4-FFF2-40B4-BE49-F238E27FC236}">
                <a16:creationId xmlns:a16="http://schemas.microsoft.com/office/drawing/2014/main" id="{6C03E966-D345-72CE-39DE-15E75B93F6F4}"/>
              </a:ext>
            </a:extLst>
          </p:cNvPr>
          <p:cNvSpPr txBox="1"/>
          <p:nvPr/>
        </p:nvSpPr>
        <p:spPr>
          <a:xfrm>
            <a:off x="3136430" y="5768716"/>
            <a:ext cx="4846243" cy="369332"/>
          </a:xfrm>
          <a:prstGeom prst="rect">
            <a:avLst/>
          </a:prstGeom>
          <a:noFill/>
        </p:spPr>
        <p:txBody>
          <a:bodyPr wrap="square" rtlCol="0">
            <a:spAutoFit/>
          </a:bodyPr>
          <a:lstStyle/>
          <a:p>
            <a:r>
              <a:rPr lang="en-US" dirty="0">
                <a:solidFill>
                  <a:schemeClr val="bg1"/>
                </a:solidFill>
              </a:rPr>
              <a:t>Input</a:t>
            </a:r>
          </a:p>
        </p:txBody>
      </p:sp>
      <p:sp>
        <p:nvSpPr>
          <p:cNvPr id="17" name="TextBox 16">
            <a:extLst>
              <a:ext uri="{FF2B5EF4-FFF2-40B4-BE49-F238E27FC236}">
                <a16:creationId xmlns:a16="http://schemas.microsoft.com/office/drawing/2014/main" id="{F0A9D27B-69CA-F09C-B95A-F1E057A1BA90}"/>
              </a:ext>
            </a:extLst>
          </p:cNvPr>
          <p:cNvSpPr txBox="1"/>
          <p:nvPr/>
        </p:nvSpPr>
        <p:spPr>
          <a:xfrm>
            <a:off x="8809954" y="5843111"/>
            <a:ext cx="4846243" cy="369332"/>
          </a:xfrm>
          <a:prstGeom prst="rect">
            <a:avLst/>
          </a:prstGeom>
          <a:noFill/>
        </p:spPr>
        <p:txBody>
          <a:bodyPr wrap="square" rtlCol="0">
            <a:spAutoFit/>
          </a:bodyPr>
          <a:lstStyle/>
          <a:p>
            <a:r>
              <a:rPr lang="en-US" dirty="0">
                <a:solidFill>
                  <a:schemeClr val="bg1"/>
                </a:solidFill>
              </a:rPr>
              <a:t>output</a:t>
            </a:r>
          </a:p>
        </p:txBody>
      </p:sp>
      <p:sp>
        <p:nvSpPr>
          <p:cNvPr id="18" name="Rectangle 17">
            <a:extLst>
              <a:ext uri="{FF2B5EF4-FFF2-40B4-BE49-F238E27FC236}">
                <a16:creationId xmlns:a16="http://schemas.microsoft.com/office/drawing/2014/main" id="{F0E3071F-C894-96F8-36F1-27CAD5772A2B}"/>
              </a:ext>
            </a:extLst>
          </p:cNvPr>
          <p:cNvSpPr/>
          <p:nvPr/>
        </p:nvSpPr>
        <p:spPr>
          <a:xfrm>
            <a:off x="8843059" y="2639028"/>
            <a:ext cx="254643" cy="7899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edefined Process 18">
            <a:extLst>
              <a:ext uri="{FF2B5EF4-FFF2-40B4-BE49-F238E27FC236}">
                <a16:creationId xmlns:a16="http://schemas.microsoft.com/office/drawing/2014/main" id="{2CF5F8F3-5FD5-4167-5200-BD41042AC92B}"/>
              </a:ext>
            </a:extLst>
          </p:cNvPr>
          <p:cNvSpPr/>
          <p:nvPr/>
        </p:nvSpPr>
        <p:spPr>
          <a:xfrm>
            <a:off x="5810612" y="1898972"/>
            <a:ext cx="1006996" cy="2270084"/>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Model</a:t>
            </a:r>
          </a:p>
        </p:txBody>
      </p:sp>
    </p:spTree>
    <p:extLst>
      <p:ext uri="{BB962C8B-B14F-4D97-AF65-F5344CB8AC3E}">
        <p14:creationId xmlns:p14="http://schemas.microsoft.com/office/powerpoint/2010/main" val="4269309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FD2E-92C7-C63E-0017-C2B2F26E06C6}"/>
              </a:ext>
            </a:extLst>
          </p:cNvPr>
          <p:cNvSpPr>
            <a:spLocks noGrp="1"/>
          </p:cNvSpPr>
          <p:nvPr>
            <p:ph type="title"/>
          </p:nvPr>
        </p:nvSpPr>
        <p:spPr/>
        <p:txBody>
          <a:bodyPr/>
          <a:lstStyle/>
          <a:p>
            <a:r>
              <a:rPr lang="ko-KR" altLang="en-US" dirty="0"/>
              <a:t>모델 </a:t>
            </a:r>
            <a:r>
              <a:rPr lang="en-US" altLang="ko-KR" dirty="0"/>
              <a:t>parameter </a:t>
            </a:r>
            <a:r>
              <a:rPr lang="ko-KR" altLang="en-US" dirty="0"/>
              <a:t>세팅</a:t>
            </a:r>
            <a:r>
              <a:rPr lang="en-US" altLang="ko-KR" dirty="0"/>
              <a:t>: Regularization</a:t>
            </a:r>
            <a:endParaRPr lang="en-US" dirty="0"/>
          </a:p>
        </p:txBody>
      </p:sp>
      <p:sp>
        <p:nvSpPr>
          <p:cNvPr id="3" name="Content Placeholder 2">
            <a:extLst>
              <a:ext uri="{FF2B5EF4-FFF2-40B4-BE49-F238E27FC236}">
                <a16:creationId xmlns:a16="http://schemas.microsoft.com/office/drawing/2014/main" id="{3CA77912-1AA9-8775-15F9-FD5FB2A993C5}"/>
              </a:ext>
            </a:extLst>
          </p:cNvPr>
          <p:cNvSpPr>
            <a:spLocks noGrp="1"/>
          </p:cNvSpPr>
          <p:nvPr>
            <p:ph idx="1"/>
          </p:nvPr>
        </p:nvSpPr>
        <p:spPr/>
        <p:txBody>
          <a:bodyPr/>
          <a:lstStyle/>
          <a:p>
            <a:endParaRPr lang="en-US" dirty="0"/>
          </a:p>
        </p:txBody>
      </p:sp>
      <p:pic>
        <p:nvPicPr>
          <p:cNvPr id="12290" name="Picture 2" descr="What is underfitting and overfitting in machine learning and how to deal  with it. | by Anup Bhande | GreyAtom | Medium">
            <a:extLst>
              <a:ext uri="{FF2B5EF4-FFF2-40B4-BE49-F238E27FC236}">
                <a16:creationId xmlns:a16="http://schemas.microsoft.com/office/drawing/2014/main" id="{30506B50-295C-1A4D-F240-464A7EC2F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48" y="2041425"/>
            <a:ext cx="10715625" cy="3724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E7F4D5-1D0E-53E7-C01C-39FB721A858C}"/>
              </a:ext>
            </a:extLst>
          </p:cNvPr>
          <p:cNvSpPr/>
          <p:nvPr/>
        </p:nvSpPr>
        <p:spPr>
          <a:xfrm>
            <a:off x="10208870" y="4547420"/>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5" name="Rectangle 4">
            <a:extLst>
              <a:ext uri="{FF2B5EF4-FFF2-40B4-BE49-F238E27FC236}">
                <a16:creationId xmlns:a16="http://schemas.microsoft.com/office/drawing/2014/main" id="{AAC7F265-76B3-4621-0B3A-D7D0D4A279E8}"/>
              </a:ext>
            </a:extLst>
          </p:cNvPr>
          <p:cNvSpPr/>
          <p:nvPr/>
        </p:nvSpPr>
        <p:spPr>
          <a:xfrm>
            <a:off x="3100429" y="4511264"/>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6" name="Rectangle 5">
            <a:extLst>
              <a:ext uri="{FF2B5EF4-FFF2-40B4-BE49-F238E27FC236}">
                <a16:creationId xmlns:a16="http://schemas.microsoft.com/office/drawing/2014/main" id="{B2533712-C680-ECFF-45E1-E6C950B0A8A4}"/>
              </a:ext>
            </a:extLst>
          </p:cNvPr>
          <p:cNvSpPr/>
          <p:nvPr/>
        </p:nvSpPr>
        <p:spPr>
          <a:xfrm>
            <a:off x="6636151" y="4499689"/>
            <a:ext cx="767557"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solidFill>
              </a:rPr>
              <a:t>유속</a:t>
            </a:r>
            <a:endParaRPr lang="en-US" dirty="0">
              <a:solidFill>
                <a:schemeClr val="bg1"/>
              </a:solidFill>
            </a:endParaRPr>
          </a:p>
        </p:txBody>
      </p:sp>
      <p:sp>
        <p:nvSpPr>
          <p:cNvPr id="7" name="Rectangle 6">
            <a:extLst>
              <a:ext uri="{FF2B5EF4-FFF2-40B4-BE49-F238E27FC236}">
                <a16:creationId xmlns:a16="http://schemas.microsoft.com/office/drawing/2014/main" id="{ED2334A7-91E0-7613-58DF-DB19D7B8180E}"/>
              </a:ext>
            </a:extLst>
          </p:cNvPr>
          <p:cNvSpPr/>
          <p:nvPr/>
        </p:nvSpPr>
        <p:spPr>
          <a:xfrm>
            <a:off x="728839" y="2186680"/>
            <a:ext cx="1605929"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sp>
        <p:nvSpPr>
          <p:cNvPr id="8" name="Rectangle 7">
            <a:extLst>
              <a:ext uri="{FF2B5EF4-FFF2-40B4-BE49-F238E27FC236}">
                <a16:creationId xmlns:a16="http://schemas.microsoft.com/office/drawing/2014/main" id="{01B6AAA7-A4FE-F158-5D1C-4482A5DE2B3C}"/>
              </a:ext>
            </a:extLst>
          </p:cNvPr>
          <p:cNvSpPr/>
          <p:nvPr/>
        </p:nvSpPr>
        <p:spPr>
          <a:xfrm>
            <a:off x="7764134" y="2186681"/>
            <a:ext cx="1796555"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sp>
        <p:nvSpPr>
          <p:cNvPr id="9" name="Rectangle 8">
            <a:extLst>
              <a:ext uri="{FF2B5EF4-FFF2-40B4-BE49-F238E27FC236}">
                <a16:creationId xmlns:a16="http://schemas.microsoft.com/office/drawing/2014/main" id="{AEF59DEE-B01A-FB10-C71E-06034B841941}"/>
              </a:ext>
            </a:extLst>
          </p:cNvPr>
          <p:cNvSpPr/>
          <p:nvPr/>
        </p:nvSpPr>
        <p:spPr>
          <a:xfrm>
            <a:off x="4258780" y="2186681"/>
            <a:ext cx="1609584" cy="5324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Occurrence Probability</a:t>
            </a:r>
          </a:p>
        </p:txBody>
      </p:sp>
      <p:cxnSp>
        <p:nvCxnSpPr>
          <p:cNvPr id="11" name="Straight Arrow Connector 10">
            <a:extLst>
              <a:ext uri="{FF2B5EF4-FFF2-40B4-BE49-F238E27FC236}">
                <a16:creationId xmlns:a16="http://schemas.microsoft.com/office/drawing/2014/main" id="{58A2D595-63C7-26C8-2A1C-FFD80D32340C}"/>
              </a:ext>
            </a:extLst>
          </p:cNvPr>
          <p:cNvCxnSpPr/>
          <p:nvPr/>
        </p:nvCxnSpPr>
        <p:spPr>
          <a:xfrm>
            <a:off x="1261872" y="6030410"/>
            <a:ext cx="933077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FC2D35-DDCB-0FE8-3321-69C70565B145}"/>
              </a:ext>
            </a:extLst>
          </p:cNvPr>
          <p:cNvSpPr txBox="1"/>
          <p:nvPr/>
        </p:nvSpPr>
        <p:spPr>
          <a:xfrm>
            <a:off x="4185781" y="6180137"/>
            <a:ext cx="3482958" cy="646331"/>
          </a:xfrm>
          <a:prstGeom prst="rect">
            <a:avLst/>
          </a:prstGeom>
          <a:noFill/>
        </p:spPr>
        <p:txBody>
          <a:bodyPr wrap="square" rtlCol="0">
            <a:spAutoFit/>
          </a:bodyPr>
          <a:lstStyle/>
          <a:p>
            <a:r>
              <a:rPr lang="en-US" dirty="0"/>
              <a:t>Regularization Parameter Value (default=1)</a:t>
            </a:r>
          </a:p>
        </p:txBody>
      </p:sp>
    </p:spTree>
    <p:extLst>
      <p:ext uri="{BB962C8B-B14F-4D97-AF65-F5344CB8AC3E}">
        <p14:creationId xmlns:p14="http://schemas.microsoft.com/office/powerpoint/2010/main" val="332034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402C-C69D-22BE-90B3-75706C77FFDC}"/>
              </a:ext>
            </a:extLst>
          </p:cNvPr>
          <p:cNvSpPr>
            <a:spLocks noGrp="1"/>
          </p:cNvSpPr>
          <p:nvPr>
            <p:ph type="title"/>
          </p:nvPr>
        </p:nvSpPr>
        <p:spPr/>
        <p:txBody>
          <a:bodyPr/>
          <a:lstStyle/>
          <a:p>
            <a:r>
              <a:rPr lang="ko-KR" altLang="en-US" dirty="0"/>
              <a:t>모델 </a:t>
            </a:r>
            <a:r>
              <a:rPr lang="en-US" altLang="ko-KR" dirty="0"/>
              <a:t>parameter </a:t>
            </a:r>
            <a:r>
              <a:rPr lang="ko-KR" altLang="en-US" dirty="0"/>
              <a:t>세팅</a:t>
            </a:r>
            <a:r>
              <a:rPr lang="en-US" altLang="ko-KR" dirty="0"/>
              <a:t>: Feature</a:t>
            </a:r>
            <a:r>
              <a:rPr lang="ko-KR" altLang="en-US" dirty="0"/>
              <a:t> </a:t>
            </a:r>
            <a:r>
              <a:rPr lang="en-US" altLang="ko-KR" dirty="0"/>
              <a:t>Types</a:t>
            </a:r>
            <a:endParaRPr lang="en-US" dirty="0"/>
          </a:p>
        </p:txBody>
      </p:sp>
      <p:pic>
        <p:nvPicPr>
          <p:cNvPr id="5" name="Picture 4">
            <a:extLst>
              <a:ext uri="{FF2B5EF4-FFF2-40B4-BE49-F238E27FC236}">
                <a16:creationId xmlns:a16="http://schemas.microsoft.com/office/drawing/2014/main" id="{6469B6F9-623E-59E8-0B06-64A75F56618A}"/>
              </a:ext>
            </a:extLst>
          </p:cNvPr>
          <p:cNvPicPr>
            <a:picLocks noChangeAspect="1"/>
          </p:cNvPicPr>
          <p:nvPr/>
        </p:nvPicPr>
        <p:blipFill>
          <a:blip r:embed="rId3"/>
          <a:stretch>
            <a:fillRect/>
          </a:stretch>
        </p:blipFill>
        <p:spPr>
          <a:xfrm>
            <a:off x="259281" y="2136815"/>
            <a:ext cx="4898229" cy="3224219"/>
          </a:xfrm>
          <a:prstGeom prst="rect">
            <a:avLst/>
          </a:prstGeom>
        </p:spPr>
      </p:pic>
      <p:pic>
        <p:nvPicPr>
          <p:cNvPr id="7" name="Picture 6">
            <a:extLst>
              <a:ext uri="{FF2B5EF4-FFF2-40B4-BE49-F238E27FC236}">
                <a16:creationId xmlns:a16="http://schemas.microsoft.com/office/drawing/2014/main" id="{CFAFA4C9-79D9-9C52-5794-FACC160860E2}"/>
              </a:ext>
            </a:extLst>
          </p:cNvPr>
          <p:cNvPicPr>
            <a:picLocks noChangeAspect="1"/>
          </p:cNvPicPr>
          <p:nvPr/>
        </p:nvPicPr>
        <p:blipFill>
          <a:blip r:embed="rId4"/>
          <a:stretch>
            <a:fillRect/>
          </a:stretch>
        </p:blipFill>
        <p:spPr>
          <a:xfrm>
            <a:off x="5903725" y="2117844"/>
            <a:ext cx="4849156" cy="3262159"/>
          </a:xfrm>
          <a:prstGeom prst="rect">
            <a:avLst/>
          </a:prstGeom>
        </p:spPr>
      </p:pic>
      <p:sp>
        <p:nvSpPr>
          <p:cNvPr id="8" name="TextBox 7">
            <a:extLst>
              <a:ext uri="{FF2B5EF4-FFF2-40B4-BE49-F238E27FC236}">
                <a16:creationId xmlns:a16="http://schemas.microsoft.com/office/drawing/2014/main" id="{857498B8-49EA-9B13-CB61-F5C6A21FD3C7}"/>
              </a:ext>
            </a:extLst>
          </p:cNvPr>
          <p:cNvSpPr txBox="1"/>
          <p:nvPr/>
        </p:nvSpPr>
        <p:spPr>
          <a:xfrm>
            <a:off x="9398563" y="5484383"/>
            <a:ext cx="1828800" cy="369332"/>
          </a:xfrm>
          <a:prstGeom prst="rect">
            <a:avLst/>
          </a:prstGeom>
          <a:noFill/>
        </p:spPr>
        <p:txBody>
          <a:bodyPr wrap="square" rtlCol="0">
            <a:spAutoFit/>
          </a:bodyPr>
          <a:lstStyle/>
          <a:p>
            <a:r>
              <a:rPr lang="en-US" dirty="0"/>
              <a:t>Hinge (H)</a:t>
            </a:r>
          </a:p>
        </p:txBody>
      </p:sp>
      <p:sp>
        <p:nvSpPr>
          <p:cNvPr id="9" name="TextBox 8">
            <a:extLst>
              <a:ext uri="{FF2B5EF4-FFF2-40B4-BE49-F238E27FC236}">
                <a16:creationId xmlns:a16="http://schemas.microsoft.com/office/drawing/2014/main" id="{9493CE0A-4524-9456-D5A2-5D3DDC26B674}"/>
              </a:ext>
            </a:extLst>
          </p:cNvPr>
          <p:cNvSpPr txBox="1"/>
          <p:nvPr/>
        </p:nvSpPr>
        <p:spPr>
          <a:xfrm>
            <a:off x="3036508" y="5484383"/>
            <a:ext cx="1828800" cy="369332"/>
          </a:xfrm>
          <a:prstGeom prst="rect">
            <a:avLst/>
          </a:prstGeom>
          <a:noFill/>
        </p:spPr>
        <p:txBody>
          <a:bodyPr wrap="square" rtlCol="0">
            <a:spAutoFit/>
          </a:bodyPr>
          <a:lstStyle/>
          <a:p>
            <a:r>
              <a:rPr lang="en-US" dirty="0"/>
              <a:t>Threshold (T)</a:t>
            </a:r>
          </a:p>
        </p:txBody>
      </p:sp>
      <p:sp>
        <p:nvSpPr>
          <p:cNvPr id="10" name="TextBox 9">
            <a:extLst>
              <a:ext uri="{FF2B5EF4-FFF2-40B4-BE49-F238E27FC236}">
                <a16:creationId xmlns:a16="http://schemas.microsoft.com/office/drawing/2014/main" id="{CB579222-C296-A866-DEE9-E5FE8E5F69B8}"/>
              </a:ext>
            </a:extLst>
          </p:cNvPr>
          <p:cNvSpPr txBox="1"/>
          <p:nvPr/>
        </p:nvSpPr>
        <p:spPr>
          <a:xfrm>
            <a:off x="1574157" y="5977064"/>
            <a:ext cx="8368496" cy="646331"/>
          </a:xfrm>
          <a:prstGeom prst="rect">
            <a:avLst/>
          </a:prstGeom>
          <a:noFill/>
        </p:spPr>
        <p:txBody>
          <a:bodyPr wrap="square" rtlCol="0">
            <a:spAutoFit/>
          </a:bodyPr>
          <a:lstStyle/>
          <a:p>
            <a:r>
              <a:rPr lang="en-US" dirty="0"/>
              <a:t>L = linear, Q = quadratic, H = hinge, P = product, T = threshold</a:t>
            </a:r>
          </a:p>
          <a:p>
            <a:r>
              <a:rPr lang="ko-KR" altLang="en-US" dirty="0"/>
              <a:t>예시</a:t>
            </a:r>
            <a:r>
              <a:rPr lang="en-US" altLang="ko-KR" dirty="0"/>
              <a:t>: L, LQ, LQH, LQHP, H, LQHPT(default)</a:t>
            </a:r>
            <a:endParaRPr lang="en-US" dirty="0"/>
          </a:p>
        </p:txBody>
      </p:sp>
    </p:spTree>
    <p:extLst>
      <p:ext uri="{BB962C8B-B14F-4D97-AF65-F5344CB8AC3E}">
        <p14:creationId xmlns:p14="http://schemas.microsoft.com/office/powerpoint/2010/main" val="2682114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p:txBody>
      </p:sp>
      <p:pic>
        <p:nvPicPr>
          <p:cNvPr id="5" name="Picture 4">
            <a:extLst>
              <a:ext uri="{FF2B5EF4-FFF2-40B4-BE49-F238E27FC236}">
                <a16:creationId xmlns:a16="http://schemas.microsoft.com/office/drawing/2014/main" id="{31F023CA-12F3-48A3-99E5-A2E5D246C5A9}"/>
              </a:ext>
            </a:extLst>
          </p:cNvPr>
          <p:cNvPicPr>
            <a:picLocks noChangeAspect="1"/>
          </p:cNvPicPr>
          <p:nvPr/>
        </p:nvPicPr>
        <p:blipFill>
          <a:blip r:embed="rId3"/>
          <a:stretch>
            <a:fillRect/>
          </a:stretch>
        </p:blipFill>
        <p:spPr>
          <a:xfrm>
            <a:off x="3608640" y="1115158"/>
            <a:ext cx="7416992" cy="5064979"/>
          </a:xfrm>
          <a:prstGeom prst="rect">
            <a:avLst/>
          </a:prstGeom>
        </p:spPr>
      </p:pic>
    </p:spTree>
    <p:extLst>
      <p:ext uri="{BB962C8B-B14F-4D97-AF65-F5344CB8AC3E}">
        <p14:creationId xmlns:p14="http://schemas.microsoft.com/office/powerpoint/2010/main" val="1744415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4277-BCCD-6108-96B0-96F281B0D7E1}"/>
              </a:ext>
            </a:extLst>
          </p:cNvPr>
          <p:cNvSpPr>
            <a:spLocks noGrp="1"/>
          </p:cNvSpPr>
          <p:nvPr>
            <p:ph type="title"/>
          </p:nvPr>
        </p:nvSpPr>
        <p:spPr/>
        <p:txBody>
          <a:bodyPr/>
          <a:lstStyle/>
          <a:p>
            <a:r>
              <a:rPr lang="en-US" dirty="0"/>
              <a:t>Species Distribution Modeling</a:t>
            </a:r>
          </a:p>
        </p:txBody>
      </p:sp>
      <p:sp>
        <p:nvSpPr>
          <p:cNvPr id="3" name="Content Placeholder 2">
            <a:extLst>
              <a:ext uri="{FF2B5EF4-FFF2-40B4-BE49-F238E27FC236}">
                <a16:creationId xmlns:a16="http://schemas.microsoft.com/office/drawing/2014/main" id="{F3678702-5943-7425-AE69-F66617F6AC68}"/>
              </a:ext>
            </a:extLst>
          </p:cNvPr>
          <p:cNvSpPr>
            <a:spLocks noGrp="1"/>
          </p:cNvSpPr>
          <p:nvPr>
            <p:ph idx="1"/>
          </p:nvPr>
        </p:nvSpPr>
        <p:spPr/>
        <p:txBody>
          <a:bodyPr>
            <a:normAutofit/>
          </a:bodyPr>
          <a:lstStyle/>
          <a:p>
            <a:r>
              <a:rPr lang="ko-KR" altLang="en-US" sz="2400" dirty="0"/>
              <a:t>종들이 분포해 있는 곳을 환경에 대한 데이터로 유추하는 것</a:t>
            </a:r>
            <a:r>
              <a:rPr lang="en-US" altLang="ko-KR" sz="2400" dirty="0"/>
              <a:t>.</a:t>
            </a:r>
            <a:endParaRPr lang="en-US" sz="2400" dirty="0"/>
          </a:p>
        </p:txBody>
      </p:sp>
      <p:pic>
        <p:nvPicPr>
          <p:cNvPr id="1028" name="Picture 4" descr="Blue-throated Hillstar feeding, Cerro de Arcos, Michael Moens">
            <a:extLst>
              <a:ext uri="{FF2B5EF4-FFF2-40B4-BE49-F238E27FC236}">
                <a16:creationId xmlns:a16="http://schemas.microsoft.com/office/drawing/2014/main" id="{2D8EE220-2D05-DAE2-D200-15643BCF2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749551"/>
            <a:ext cx="6342993" cy="40833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A9A01B-FDD6-EAF9-CC9F-CC5C539F3887}"/>
              </a:ext>
            </a:extLst>
          </p:cNvPr>
          <p:cNvSpPr txBox="1"/>
          <p:nvPr/>
        </p:nvSpPr>
        <p:spPr>
          <a:xfrm>
            <a:off x="8324193" y="6375690"/>
            <a:ext cx="2741571" cy="261610"/>
          </a:xfrm>
          <a:prstGeom prst="rect">
            <a:avLst/>
          </a:prstGeom>
          <a:noFill/>
        </p:spPr>
        <p:txBody>
          <a:bodyPr wrap="square" rtlCol="0">
            <a:spAutoFit/>
          </a:bodyPr>
          <a:lstStyle/>
          <a:p>
            <a:r>
              <a:rPr lang="en-US" sz="1100" dirty="0"/>
              <a:t>American Bird Conservancy</a:t>
            </a:r>
          </a:p>
        </p:txBody>
      </p:sp>
    </p:spTree>
    <p:extLst>
      <p:ext uri="{BB962C8B-B14F-4D97-AF65-F5344CB8AC3E}">
        <p14:creationId xmlns:p14="http://schemas.microsoft.com/office/powerpoint/2010/main" val="193046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p:txBody>
      </p:sp>
    </p:spTree>
    <p:extLst>
      <p:ext uri="{BB962C8B-B14F-4D97-AF65-F5344CB8AC3E}">
        <p14:creationId xmlns:p14="http://schemas.microsoft.com/office/powerpoint/2010/main" val="1632746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a:p>
            <a:r>
              <a:rPr lang="pt-BR" dirty="0"/>
              <a:t>Logistic: c·r/(1+c·r)</a:t>
            </a:r>
            <a:endParaRPr lang="en-US" dirty="0"/>
          </a:p>
        </p:txBody>
      </p:sp>
    </p:spTree>
    <p:extLst>
      <p:ext uri="{BB962C8B-B14F-4D97-AF65-F5344CB8AC3E}">
        <p14:creationId xmlns:p14="http://schemas.microsoft.com/office/powerpoint/2010/main" val="353565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C5A-FC71-5101-BD1E-676DDCC2471E}"/>
              </a:ext>
            </a:extLst>
          </p:cNvPr>
          <p:cNvSpPr>
            <a:spLocks noGrp="1"/>
          </p:cNvSpPr>
          <p:nvPr>
            <p:ph type="title"/>
          </p:nvPr>
        </p:nvSpPr>
        <p:spPr>
          <a:xfrm>
            <a:off x="1261872" y="400484"/>
            <a:ext cx="9692640" cy="1325562"/>
          </a:xfrm>
        </p:spPr>
        <p:txBody>
          <a:bodyPr/>
          <a:lstStyle/>
          <a:p>
            <a:r>
              <a:rPr lang="en-US" dirty="0"/>
              <a:t>Output</a:t>
            </a:r>
          </a:p>
        </p:txBody>
      </p:sp>
      <p:sp>
        <p:nvSpPr>
          <p:cNvPr id="3" name="Content Placeholder 2">
            <a:extLst>
              <a:ext uri="{FF2B5EF4-FFF2-40B4-BE49-F238E27FC236}">
                <a16:creationId xmlns:a16="http://schemas.microsoft.com/office/drawing/2014/main" id="{5605D75E-A8AE-0548-42A7-DB6696457D5F}"/>
              </a:ext>
            </a:extLst>
          </p:cNvPr>
          <p:cNvSpPr>
            <a:spLocks noGrp="1"/>
          </p:cNvSpPr>
          <p:nvPr>
            <p:ph idx="1"/>
          </p:nvPr>
        </p:nvSpPr>
        <p:spPr/>
        <p:txBody>
          <a:bodyPr/>
          <a:lstStyle/>
          <a:p>
            <a:r>
              <a:rPr lang="en-US" dirty="0"/>
              <a:t>Raw (r)</a:t>
            </a:r>
          </a:p>
          <a:p>
            <a:r>
              <a:rPr lang="en-US" dirty="0"/>
              <a:t>Cumulative (c)</a:t>
            </a:r>
          </a:p>
          <a:p>
            <a:r>
              <a:rPr lang="pt-BR" dirty="0"/>
              <a:t>Logistic: c·r/(1+c·r)</a:t>
            </a:r>
            <a:endParaRPr lang="en-US" dirty="0"/>
          </a:p>
          <a:p>
            <a:r>
              <a:rPr lang="en-US" dirty="0" err="1"/>
              <a:t>Cloglog</a:t>
            </a:r>
            <a:r>
              <a:rPr lang="en-US" dirty="0"/>
              <a:t>: 1-exp(-</a:t>
            </a:r>
            <a:r>
              <a:rPr lang="en-US" dirty="0" err="1"/>
              <a:t>c·r</a:t>
            </a:r>
            <a:r>
              <a:rPr lang="en-US" dirty="0"/>
              <a:t>)</a:t>
            </a:r>
          </a:p>
        </p:txBody>
      </p:sp>
      <p:pic>
        <p:nvPicPr>
          <p:cNvPr id="6" name="Picture 5">
            <a:extLst>
              <a:ext uri="{FF2B5EF4-FFF2-40B4-BE49-F238E27FC236}">
                <a16:creationId xmlns:a16="http://schemas.microsoft.com/office/drawing/2014/main" id="{A7223914-EBA0-1478-0C9C-9D80CF71D2BC}"/>
              </a:ext>
            </a:extLst>
          </p:cNvPr>
          <p:cNvPicPr>
            <a:picLocks noChangeAspect="1"/>
          </p:cNvPicPr>
          <p:nvPr/>
        </p:nvPicPr>
        <p:blipFill>
          <a:blip r:embed="rId3"/>
          <a:stretch>
            <a:fillRect/>
          </a:stretch>
        </p:blipFill>
        <p:spPr>
          <a:xfrm>
            <a:off x="4415889" y="-785395"/>
            <a:ext cx="7158596" cy="6555157"/>
          </a:xfrm>
          <a:prstGeom prst="rect">
            <a:avLst/>
          </a:prstGeom>
        </p:spPr>
      </p:pic>
    </p:spTree>
    <p:extLst>
      <p:ext uri="{BB962C8B-B14F-4D97-AF65-F5344CB8AC3E}">
        <p14:creationId xmlns:p14="http://schemas.microsoft.com/office/powerpoint/2010/main" val="2974777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783E-67B4-B6A3-94D0-11AE0663DE24}"/>
              </a:ext>
            </a:extLst>
          </p:cNvPr>
          <p:cNvSpPr>
            <a:spLocks noGrp="1"/>
          </p:cNvSpPr>
          <p:nvPr>
            <p:ph type="title"/>
          </p:nvPr>
        </p:nvSpPr>
        <p:spPr/>
        <p:txBody>
          <a:bodyPr/>
          <a:lstStyle/>
          <a:p>
            <a:r>
              <a:rPr lang="en-US" dirty="0"/>
              <a:t>Model Validation (</a:t>
            </a:r>
            <a:r>
              <a:rPr lang="ko-KR" altLang="en-US" dirty="0"/>
              <a:t>모델 검증</a:t>
            </a:r>
            <a:r>
              <a:rPr lang="en-US" altLang="ko-KR" dirty="0"/>
              <a:t>)</a:t>
            </a:r>
            <a:endParaRPr lang="en-US" dirty="0"/>
          </a:p>
        </p:txBody>
      </p:sp>
      <p:sp>
        <p:nvSpPr>
          <p:cNvPr id="3" name="Content Placeholder 2">
            <a:extLst>
              <a:ext uri="{FF2B5EF4-FFF2-40B4-BE49-F238E27FC236}">
                <a16:creationId xmlns:a16="http://schemas.microsoft.com/office/drawing/2014/main" id="{21FEF10F-F8F8-76AC-A7B1-1B45DFB10CF8}"/>
              </a:ext>
            </a:extLst>
          </p:cNvPr>
          <p:cNvSpPr>
            <a:spLocks noGrp="1"/>
          </p:cNvSpPr>
          <p:nvPr>
            <p:ph idx="1"/>
          </p:nvPr>
        </p:nvSpPr>
        <p:spPr/>
        <p:txBody>
          <a:bodyPr/>
          <a:lstStyle/>
          <a:p>
            <a:r>
              <a:rPr lang="ko-KR" altLang="en-US" dirty="0"/>
              <a:t>모델이 얼마나 어디 서식하는지를 잘 맞추나</a:t>
            </a:r>
            <a:r>
              <a:rPr lang="en-US" altLang="ko-KR" dirty="0"/>
              <a:t>?</a:t>
            </a:r>
          </a:p>
          <a:p>
            <a:endParaRPr lang="en-US" dirty="0"/>
          </a:p>
          <a:p>
            <a:r>
              <a:rPr lang="en-US" dirty="0"/>
              <a:t>Training data vs Test data (data point </a:t>
            </a:r>
            <a:r>
              <a:rPr lang="ko-KR" altLang="en-US" dirty="0"/>
              <a:t>최소한</a:t>
            </a:r>
            <a:r>
              <a:rPr lang="en-US" dirty="0"/>
              <a:t> 30</a:t>
            </a:r>
            <a:r>
              <a:rPr lang="ko-KR" altLang="en-US" dirty="0"/>
              <a:t>개</a:t>
            </a:r>
            <a:r>
              <a:rPr lang="en-US" dirty="0"/>
              <a:t> </a:t>
            </a:r>
            <a:r>
              <a:rPr lang="ko-KR" altLang="en-US" dirty="0"/>
              <a:t>추천</a:t>
            </a:r>
            <a:r>
              <a:rPr lang="en-US" dirty="0"/>
              <a:t>)</a:t>
            </a:r>
          </a:p>
          <a:p>
            <a:r>
              <a:rPr lang="en-US" dirty="0"/>
              <a:t>Training</a:t>
            </a:r>
            <a:r>
              <a:rPr lang="ko-KR" altLang="en-US" dirty="0"/>
              <a:t> </a:t>
            </a:r>
            <a:r>
              <a:rPr lang="en-US" altLang="ko-KR" dirty="0"/>
              <a:t>data:</a:t>
            </a:r>
            <a:r>
              <a:rPr lang="ko-KR" altLang="en-US" dirty="0"/>
              <a:t> 모델 </a:t>
            </a:r>
            <a:r>
              <a:rPr lang="en-US" altLang="ko-KR" dirty="0"/>
              <a:t>parameter</a:t>
            </a:r>
            <a:r>
              <a:rPr lang="ko-KR" altLang="en-US" dirty="0"/>
              <a:t>들을 데이터에 맞게 조정</a:t>
            </a:r>
            <a:r>
              <a:rPr lang="en-US" altLang="ko-KR" dirty="0"/>
              <a:t>.</a:t>
            </a:r>
            <a:endParaRPr lang="en-US" dirty="0"/>
          </a:p>
          <a:p>
            <a:r>
              <a:rPr lang="en-US" dirty="0"/>
              <a:t>Test</a:t>
            </a:r>
            <a:r>
              <a:rPr lang="ko-KR" altLang="en-US" dirty="0"/>
              <a:t> </a:t>
            </a:r>
            <a:r>
              <a:rPr lang="en-US" altLang="ko-KR" dirty="0"/>
              <a:t>data: Training</a:t>
            </a:r>
            <a:r>
              <a:rPr lang="ko-KR" altLang="en-US" dirty="0"/>
              <a:t> </a:t>
            </a:r>
            <a:r>
              <a:rPr lang="en-US" altLang="ko-KR" dirty="0"/>
              <a:t>data</a:t>
            </a:r>
            <a:r>
              <a:rPr lang="ko-KR" altLang="en-US" dirty="0"/>
              <a:t>를 이용해 데이터에 맞게 만들어진 모델을 검증하는데 씀</a:t>
            </a:r>
            <a:r>
              <a:rPr lang="en-US" altLang="ko-KR" dirty="0"/>
              <a:t>. (</a:t>
            </a:r>
            <a:r>
              <a:rPr lang="ko-KR" altLang="en-US" dirty="0"/>
              <a:t>데이터셋의 </a:t>
            </a:r>
            <a:r>
              <a:rPr lang="en-US" altLang="ko-KR" dirty="0"/>
              <a:t>10-20%)</a:t>
            </a:r>
            <a:endParaRPr lang="en-US" dirty="0"/>
          </a:p>
        </p:txBody>
      </p:sp>
      <p:pic>
        <p:nvPicPr>
          <p:cNvPr id="16388" name="Picture 4" descr="Train and Test datasets in Machine Learning - Javatpoint">
            <a:extLst>
              <a:ext uri="{FF2B5EF4-FFF2-40B4-BE49-F238E27FC236}">
                <a16:creationId xmlns:a16="http://schemas.microsoft.com/office/drawing/2014/main" id="{5C5D9B4E-C6D3-A467-C6A7-A621E94FC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593" y="4484687"/>
            <a:ext cx="5238750"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63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a:xfrm>
            <a:off x="1030379" y="2013995"/>
            <a:ext cx="8595360" cy="4351337"/>
          </a:xfrm>
        </p:spPr>
        <p:txBody>
          <a:bodyPr/>
          <a:lstStyle/>
          <a:p>
            <a:r>
              <a:rPr lang="en-US" dirty="0"/>
              <a:t>AUC </a:t>
            </a:r>
            <a:r>
              <a:rPr lang="ko-KR" altLang="en-US" dirty="0"/>
              <a:t>또는 </a:t>
            </a:r>
            <a:r>
              <a:rPr lang="en-US" altLang="ko-KR" dirty="0"/>
              <a:t>AUC-ROC  curve</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78" y="1670900"/>
            <a:ext cx="554355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3417350" y="3553425"/>
            <a:ext cx="2777924"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3009D491-3B7C-9546-E649-1761ABBCAB50}"/>
              </a:ext>
            </a:extLst>
          </p:cNvPr>
          <p:cNvSpPr txBox="1"/>
          <p:nvPr/>
        </p:nvSpPr>
        <p:spPr>
          <a:xfrm>
            <a:off x="6669866" y="6453416"/>
            <a:ext cx="2777924" cy="369332"/>
          </a:xfrm>
          <a:prstGeom prst="rect">
            <a:avLst/>
          </a:prstGeom>
          <a:noFill/>
        </p:spPr>
        <p:txBody>
          <a:bodyPr wrap="square" rtlCol="0">
            <a:spAutoFit/>
          </a:bodyPr>
          <a:lstStyle/>
          <a:p>
            <a:r>
              <a:rPr lang="en-US" dirty="0"/>
              <a:t>False Positive Rate</a:t>
            </a:r>
          </a:p>
        </p:txBody>
      </p:sp>
      <p:sp>
        <p:nvSpPr>
          <p:cNvPr id="12" name="Rectangle 11">
            <a:extLst>
              <a:ext uri="{FF2B5EF4-FFF2-40B4-BE49-F238E27FC236}">
                <a16:creationId xmlns:a16="http://schemas.microsoft.com/office/drawing/2014/main" id="{56517A63-2A7F-11C3-CE91-8DA534B52872}"/>
              </a:ext>
            </a:extLst>
          </p:cNvPr>
          <p:cNvSpPr/>
          <p:nvPr/>
        </p:nvSpPr>
        <p:spPr>
          <a:xfrm>
            <a:off x="6551271" y="1705625"/>
            <a:ext cx="2896519" cy="2083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0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042" y="1670900"/>
            <a:ext cx="3996486" cy="3481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5213539" y="2877358"/>
            <a:ext cx="2002676" cy="646331"/>
          </a:xfrm>
          <a:prstGeom prst="rect">
            <a:avLst/>
          </a:prstGeom>
          <a:noFill/>
        </p:spPr>
        <p:txBody>
          <a:bodyPr wrap="square" rtlCol="0">
            <a:spAutoFit/>
          </a:bodyPr>
          <a:lstStyle/>
          <a:p>
            <a:r>
              <a:rPr lang="en-US" dirty="0"/>
              <a:t>True Positive Rate (TPR)</a:t>
            </a:r>
          </a:p>
        </p:txBody>
      </p:sp>
      <p:sp>
        <p:nvSpPr>
          <p:cNvPr id="6" name="TextBox 5">
            <a:extLst>
              <a:ext uri="{FF2B5EF4-FFF2-40B4-BE49-F238E27FC236}">
                <a16:creationId xmlns:a16="http://schemas.microsoft.com/office/drawing/2014/main" id="{3009D491-3B7C-9546-E649-1761ABBCAB50}"/>
              </a:ext>
            </a:extLst>
          </p:cNvPr>
          <p:cNvSpPr txBox="1"/>
          <p:nvPr/>
        </p:nvSpPr>
        <p:spPr>
          <a:xfrm>
            <a:off x="7755022" y="5187100"/>
            <a:ext cx="1700238" cy="646331"/>
          </a:xfrm>
          <a:prstGeom prst="rect">
            <a:avLst/>
          </a:prstGeom>
          <a:noFill/>
        </p:spPr>
        <p:txBody>
          <a:bodyPr wrap="square" rtlCol="0">
            <a:spAutoFit/>
          </a:bodyPr>
          <a:lstStyle/>
          <a:p>
            <a:r>
              <a:rPr lang="en-US" dirty="0"/>
              <a:t>False Positive Rate (FPR)</a:t>
            </a:r>
          </a:p>
        </p:txBody>
      </p:sp>
      <p:pic>
        <p:nvPicPr>
          <p:cNvPr id="11" name="Picture 10">
            <a:extLst>
              <a:ext uri="{FF2B5EF4-FFF2-40B4-BE49-F238E27FC236}">
                <a16:creationId xmlns:a16="http://schemas.microsoft.com/office/drawing/2014/main" id="{7D0F5E0C-CADE-EB04-2045-CEC38C117166}"/>
              </a:ext>
            </a:extLst>
          </p:cNvPr>
          <p:cNvPicPr>
            <a:picLocks noChangeAspect="1"/>
          </p:cNvPicPr>
          <p:nvPr/>
        </p:nvPicPr>
        <p:blipFill>
          <a:blip r:embed="rId4"/>
          <a:stretch>
            <a:fillRect/>
          </a:stretch>
        </p:blipFill>
        <p:spPr>
          <a:xfrm>
            <a:off x="955319" y="1875099"/>
            <a:ext cx="4365122" cy="3481475"/>
          </a:xfrm>
          <a:prstGeom prst="rect">
            <a:avLst/>
          </a:prstGeom>
        </p:spPr>
      </p:pic>
      <p:sp>
        <p:nvSpPr>
          <p:cNvPr id="7" name="TextBox 6">
            <a:extLst>
              <a:ext uri="{FF2B5EF4-FFF2-40B4-BE49-F238E27FC236}">
                <a16:creationId xmlns:a16="http://schemas.microsoft.com/office/drawing/2014/main" id="{461A56AE-1976-539F-EAB2-50464A6F851D}"/>
              </a:ext>
            </a:extLst>
          </p:cNvPr>
          <p:cNvSpPr txBox="1"/>
          <p:nvPr/>
        </p:nvSpPr>
        <p:spPr>
          <a:xfrm>
            <a:off x="2013995" y="5464099"/>
            <a:ext cx="2422984" cy="369332"/>
          </a:xfrm>
          <a:prstGeom prst="rect">
            <a:avLst/>
          </a:prstGeom>
          <a:noFill/>
        </p:spPr>
        <p:txBody>
          <a:bodyPr wrap="square" rtlCol="0">
            <a:spAutoFit/>
          </a:bodyPr>
          <a:lstStyle/>
          <a:p>
            <a:r>
              <a:rPr lang="en-US" dirty="0"/>
              <a:t>TPR</a:t>
            </a:r>
            <a:r>
              <a:rPr lang="ko-KR" altLang="en-US" dirty="0"/>
              <a:t> </a:t>
            </a:r>
            <a:r>
              <a:rPr lang="en-US" altLang="ko-KR" dirty="0"/>
              <a:t>= TP/(TP+FN)</a:t>
            </a:r>
            <a:r>
              <a:rPr lang="ko-KR" altLang="en-US" dirty="0"/>
              <a:t> </a:t>
            </a:r>
            <a:endParaRPr lang="en-US" dirty="0"/>
          </a:p>
        </p:txBody>
      </p:sp>
      <p:sp>
        <p:nvSpPr>
          <p:cNvPr id="8" name="TextBox 7">
            <a:extLst>
              <a:ext uri="{FF2B5EF4-FFF2-40B4-BE49-F238E27FC236}">
                <a16:creationId xmlns:a16="http://schemas.microsoft.com/office/drawing/2014/main" id="{0ECD5952-915B-392D-8983-4C5204CAA42F}"/>
              </a:ext>
            </a:extLst>
          </p:cNvPr>
          <p:cNvSpPr txBox="1"/>
          <p:nvPr/>
        </p:nvSpPr>
        <p:spPr>
          <a:xfrm>
            <a:off x="2013995" y="5873228"/>
            <a:ext cx="2422984" cy="369332"/>
          </a:xfrm>
          <a:prstGeom prst="rect">
            <a:avLst/>
          </a:prstGeom>
          <a:noFill/>
        </p:spPr>
        <p:txBody>
          <a:bodyPr wrap="square" rtlCol="0">
            <a:spAutoFit/>
          </a:bodyPr>
          <a:lstStyle/>
          <a:p>
            <a:r>
              <a:rPr lang="en-US" dirty="0"/>
              <a:t>FPR</a:t>
            </a:r>
            <a:r>
              <a:rPr lang="ko-KR" altLang="en-US" dirty="0"/>
              <a:t> </a:t>
            </a:r>
            <a:r>
              <a:rPr lang="en-US" altLang="ko-KR" dirty="0"/>
              <a:t>= FP/(TN+FP)</a:t>
            </a:r>
            <a:r>
              <a:rPr lang="ko-KR" altLang="en-US" dirty="0"/>
              <a:t> </a:t>
            </a:r>
            <a:endParaRPr lang="en-US" dirty="0"/>
          </a:p>
        </p:txBody>
      </p:sp>
      <p:sp>
        <p:nvSpPr>
          <p:cNvPr id="3" name="TextBox 2">
            <a:extLst>
              <a:ext uri="{FF2B5EF4-FFF2-40B4-BE49-F238E27FC236}">
                <a16:creationId xmlns:a16="http://schemas.microsoft.com/office/drawing/2014/main" id="{426AF4EC-571B-075E-CB14-7D0E59C0A92B}"/>
              </a:ext>
            </a:extLst>
          </p:cNvPr>
          <p:cNvSpPr txBox="1"/>
          <p:nvPr/>
        </p:nvSpPr>
        <p:spPr>
          <a:xfrm>
            <a:off x="1080778" y="2056945"/>
            <a:ext cx="1402080" cy="646331"/>
          </a:xfrm>
          <a:prstGeom prst="rect">
            <a:avLst/>
          </a:prstGeom>
          <a:noFill/>
        </p:spPr>
        <p:txBody>
          <a:bodyPr wrap="square" rtlCol="0">
            <a:spAutoFit/>
          </a:bodyPr>
          <a:lstStyle/>
          <a:p>
            <a:r>
              <a:rPr lang="en-US" dirty="0">
                <a:solidFill>
                  <a:schemeClr val="bg1"/>
                </a:solidFill>
              </a:rPr>
              <a:t>Confusion Matrix</a:t>
            </a:r>
          </a:p>
        </p:txBody>
      </p:sp>
    </p:spTree>
    <p:extLst>
      <p:ext uri="{BB962C8B-B14F-4D97-AF65-F5344CB8AC3E}">
        <p14:creationId xmlns:p14="http://schemas.microsoft.com/office/powerpoint/2010/main" val="101334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pic>
        <p:nvPicPr>
          <p:cNvPr id="5" name="Picture 4">
            <a:extLst>
              <a:ext uri="{FF2B5EF4-FFF2-40B4-BE49-F238E27FC236}">
                <a16:creationId xmlns:a16="http://schemas.microsoft.com/office/drawing/2014/main" id="{351CDD1D-87FE-C2FB-AC1B-B33A275DA61D}"/>
              </a:ext>
            </a:extLst>
          </p:cNvPr>
          <p:cNvPicPr>
            <a:picLocks noChangeAspect="1"/>
          </p:cNvPicPr>
          <p:nvPr/>
        </p:nvPicPr>
        <p:blipFill>
          <a:blip r:embed="rId3"/>
          <a:stretch>
            <a:fillRect/>
          </a:stretch>
        </p:blipFill>
        <p:spPr>
          <a:xfrm>
            <a:off x="502354" y="1681692"/>
            <a:ext cx="6120291" cy="4708401"/>
          </a:xfrm>
          <a:prstGeom prst="rect">
            <a:avLst/>
          </a:prstGeom>
        </p:spPr>
      </p:pic>
      <p:cxnSp>
        <p:nvCxnSpPr>
          <p:cNvPr id="22" name="Straight Connector 21">
            <a:extLst>
              <a:ext uri="{FF2B5EF4-FFF2-40B4-BE49-F238E27FC236}">
                <a16:creationId xmlns:a16="http://schemas.microsoft.com/office/drawing/2014/main" id="{F1DE9F69-C259-4D16-0FFC-74825C4586D4}"/>
              </a:ext>
            </a:extLst>
          </p:cNvPr>
          <p:cNvCxnSpPr/>
          <p:nvPr/>
        </p:nvCxnSpPr>
        <p:spPr>
          <a:xfrm>
            <a:off x="902824" y="600588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32" name="Straight Arrow Connector 18431">
            <a:extLst>
              <a:ext uri="{FF2B5EF4-FFF2-40B4-BE49-F238E27FC236}">
                <a16:creationId xmlns:a16="http://schemas.microsoft.com/office/drawing/2014/main" id="{71B44C8D-2CC5-3101-0CED-0455144CDB01}"/>
              </a:ext>
            </a:extLst>
          </p:cNvPr>
          <p:cNvCxnSpPr/>
          <p:nvPr/>
        </p:nvCxnSpPr>
        <p:spPr>
          <a:xfrm flipV="1">
            <a:off x="7889150" y="2731625"/>
            <a:ext cx="0" cy="290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33" name="Straight Arrow Connector 18432">
            <a:extLst>
              <a:ext uri="{FF2B5EF4-FFF2-40B4-BE49-F238E27FC236}">
                <a16:creationId xmlns:a16="http://schemas.microsoft.com/office/drawing/2014/main" id="{041519E8-25A7-FC95-D0C1-0077D32971D7}"/>
              </a:ext>
            </a:extLst>
          </p:cNvPr>
          <p:cNvCxnSpPr>
            <a:cxnSpLocks/>
          </p:cNvCxnSpPr>
          <p:nvPr/>
        </p:nvCxnSpPr>
        <p:spPr>
          <a:xfrm>
            <a:off x="7889150" y="5636871"/>
            <a:ext cx="306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36" name="TextBox 18435">
            <a:extLst>
              <a:ext uri="{FF2B5EF4-FFF2-40B4-BE49-F238E27FC236}">
                <a16:creationId xmlns:a16="http://schemas.microsoft.com/office/drawing/2014/main" id="{7FC32500-51BF-78B5-C41E-7691AFF7C22A}"/>
              </a:ext>
            </a:extLst>
          </p:cNvPr>
          <p:cNvSpPr txBox="1"/>
          <p:nvPr/>
        </p:nvSpPr>
        <p:spPr>
          <a:xfrm rot="16200000">
            <a:off x="6161560" y="3588677"/>
            <a:ext cx="2777924" cy="369332"/>
          </a:xfrm>
          <a:prstGeom prst="rect">
            <a:avLst/>
          </a:prstGeom>
          <a:noFill/>
        </p:spPr>
        <p:txBody>
          <a:bodyPr wrap="square" rtlCol="0">
            <a:spAutoFit/>
          </a:bodyPr>
          <a:lstStyle/>
          <a:p>
            <a:r>
              <a:rPr lang="en-US" dirty="0"/>
              <a:t>True Positive Rate</a:t>
            </a:r>
          </a:p>
        </p:txBody>
      </p:sp>
      <p:sp>
        <p:nvSpPr>
          <p:cNvPr id="18437" name="TextBox 18436">
            <a:extLst>
              <a:ext uri="{FF2B5EF4-FFF2-40B4-BE49-F238E27FC236}">
                <a16:creationId xmlns:a16="http://schemas.microsoft.com/office/drawing/2014/main" id="{9DE07B89-0052-CDB9-8BF3-15603196113C}"/>
              </a:ext>
            </a:extLst>
          </p:cNvPr>
          <p:cNvSpPr txBox="1"/>
          <p:nvPr/>
        </p:nvSpPr>
        <p:spPr>
          <a:xfrm>
            <a:off x="8176588" y="5716738"/>
            <a:ext cx="2777924" cy="369332"/>
          </a:xfrm>
          <a:prstGeom prst="rect">
            <a:avLst/>
          </a:prstGeom>
          <a:noFill/>
        </p:spPr>
        <p:txBody>
          <a:bodyPr wrap="square" rtlCol="0">
            <a:spAutoFit/>
          </a:bodyPr>
          <a:lstStyle/>
          <a:p>
            <a:r>
              <a:rPr lang="en-US" dirty="0"/>
              <a:t>False Positive Rate</a:t>
            </a:r>
          </a:p>
        </p:txBody>
      </p:sp>
      <p:sp>
        <p:nvSpPr>
          <p:cNvPr id="18438" name="Oval 18437">
            <a:extLst>
              <a:ext uri="{FF2B5EF4-FFF2-40B4-BE49-F238E27FC236}">
                <a16:creationId xmlns:a16="http://schemas.microsoft.com/office/drawing/2014/main" id="{90C2D577-5C96-7A26-761F-F5AF48AD8907}"/>
              </a:ext>
            </a:extLst>
          </p:cNvPr>
          <p:cNvSpPr/>
          <p:nvPr/>
        </p:nvSpPr>
        <p:spPr>
          <a:xfrm>
            <a:off x="7831298" y="5566311"/>
            <a:ext cx="115702" cy="115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39" name="Straight Connector 18438">
            <a:extLst>
              <a:ext uri="{FF2B5EF4-FFF2-40B4-BE49-F238E27FC236}">
                <a16:creationId xmlns:a16="http://schemas.microsoft.com/office/drawing/2014/main" id="{03035D87-B885-ECB6-5DB9-474B3A40FAF5}"/>
              </a:ext>
            </a:extLst>
          </p:cNvPr>
          <p:cNvCxnSpPr/>
          <p:nvPr/>
        </p:nvCxnSpPr>
        <p:spPr>
          <a:xfrm>
            <a:off x="902824" y="5658887"/>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40" name="Straight Connector 18439">
            <a:extLst>
              <a:ext uri="{FF2B5EF4-FFF2-40B4-BE49-F238E27FC236}">
                <a16:creationId xmlns:a16="http://schemas.microsoft.com/office/drawing/2014/main" id="{45BCA283-7F87-E3B1-9E50-A2480A423225}"/>
              </a:ext>
            </a:extLst>
          </p:cNvPr>
          <p:cNvCxnSpPr/>
          <p:nvPr/>
        </p:nvCxnSpPr>
        <p:spPr>
          <a:xfrm>
            <a:off x="902824" y="538263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41" name="Straight Connector 18440">
            <a:extLst>
              <a:ext uri="{FF2B5EF4-FFF2-40B4-BE49-F238E27FC236}">
                <a16:creationId xmlns:a16="http://schemas.microsoft.com/office/drawing/2014/main" id="{D8FCA99A-776F-0CD2-D80D-15898DA578C1}"/>
              </a:ext>
            </a:extLst>
          </p:cNvPr>
          <p:cNvCxnSpPr/>
          <p:nvPr/>
        </p:nvCxnSpPr>
        <p:spPr>
          <a:xfrm>
            <a:off x="902824" y="5144207"/>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42" name="TextBox 18441">
            <a:extLst>
              <a:ext uri="{FF2B5EF4-FFF2-40B4-BE49-F238E27FC236}">
                <a16:creationId xmlns:a16="http://schemas.microsoft.com/office/drawing/2014/main" id="{DDECF4D8-A54C-8F4E-2DF5-303E46128BF8}"/>
              </a:ext>
            </a:extLst>
          </p:cNvPr>
          <p:cNvSpPr txBox="1"/>
          <p:nvPr/>
        </p:nvSpPr>
        <p:spPr>
          <a:xfrm>
            <a:off x="1423685" y="6422393"/>
            <a:ext cx="2615879" cy="369332"/>
          </a:xfrm>
          <a:prstGeom prst="rect">
            <a:avLst/>
          </a:prstGeom>
          <a:noFill/>
        </p:spPr>
        <p:txBody>
          <a:bodyPr wrap="square" rtlCol="0">
            <a:spAutoFit/>
          </a:bodyPr>
          <a:lstStyle/>
          <a:p>
            <a:r>
              <a:rPr lang="en-US" dirty="0"/>
              <a:t>Background point</a:t>
            </a:r>
          </a:p>
        </p:txBody>
      </p:sp>
      <p:sp>
        <p:nvSpPr>
          <p:cNvPr id="18443" name="TextBox 18442">
            <a:extLst>
              <a:ext uri="{FF2B5EF4-FFF2-40B4-BE49-F238E27FC236}">
                <a16:creationId xmlns:a16="http://schemas.microsoft.com/office/drawing/2014/main" id="{3749160D-8F13-BBC5-209C-2129A09D1894}"/>
              </a:ext>
            </a:extLst>
          </p:cNvPr>
          <p:cNvSpPr txBox="1"/>
          <p:nvPr/>
        </p:nvSpPr>
        <p:spPr>
          <a:xfrm>
            <a:off x="4220900" y="6422393"/>
            <a:ext cx="2064151" cy="369332"/>
          </a:xfrm>
          <a:prstGeom prst="rect">
            <a:avLst/>
          </a:prstGeom>
          <a:noFill/>
        </p:spPr>
        <p:txBody>
          <a:bodyPr wrap="square" rtlCol="0">
            <a:spAutoFit/>
          </a:bodyPr>
          <a:lstStyle/>
          <a:p>
            <a:r>
              <a:rPr lang="en-US" dirty="0"/>
              <a:t>Presence point</a:t>
            </a:r>
          </a:p>
        </p:txBody>
      </p:sp>
      <p:sp>
        <p:nvSpPr>
          <p:cNvPr id="18444" name="Oval 18443">
            <a:extLst>
              <a:ext uri="{FF2B5EF4-FFF2-40B4-BE49-F238E27FC236}">
                <a16:creationId xmlns:a16="http://schemas.microsoft.com/office/drawing/2014/main" id="{51A4E898-87C1-1BBB-60EF-8AA0FA63428F}"/>
              </a:ext>
            </a:extLst>
          </p:cNvPr>
          <p:cNvSpPr/>
          <p:nvPr/>
        </p:nvSpPr>
        <p:spPr>
          <a:xfrm>
            <a:off x="10737264" y="2740883"/>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5" name="TextBox 18444">
            <a:extLst>
              <a:ext uri="{FF2B5EF4-FFF2-40B4-BE49-F238E27FC236}">
                <a16:creationId xmlns:a16="http://schemas.microsoft.com/office/drawing/2014/main" id="{96431AC4-4BC4-52F8-5297-1BD479FA0534}"/>
              </a:ext>
            </a:extLst>
          </p:cNvPr>
          <p:cNvSpPr txBox="1"/>
          <p:nvPr/>
        </p:nvSpPr>
        <p:spPr>
          <a:xfrm>
            <a:off x="7605870" y="2610619"/>
            <a:ext cx="129317" cy="369332"/>
          </a:xfrm>
          <a:prstGeom prst="rect">
            <a:avLst/>
          </a:prstGeom>
          <a:noFill/>
        </p:spPr>
        <p:txBody>
          <a:bodyPr wrap="square" rtlCol="0">
            <a:spAutoFit/>
          </a:bodyPr>
          <a:lstStyle/>
          <a:p>
            <a:r>
              <a:rPr lang="en-US" dirty="0"/>
              <a:t>1</a:t>
            </a:r>
          </a:p>
        </p:txBody>
      </p:sp>
      <p:sp>
        <p:nvSpPr>
          <p:cNvPr id="18446" name="TextBox 18445">
            <a:extLst>
              <a:ext uri="{FF2B5EF4-FFF2-40B4-BE49-F238E27FC236}">
                <a16:creationId xmlns:a16="http://schemas.microsoft.com/office/drawing/2014/main" id="{DF0406D0-8D33-1823-81E9-9C5AB882816F}"/>
              </a:ext>
            </a:extLst>
          </p:cNvPr>
          <p:cNvSpPr txBox="1"/>
          <p:nvPr/>
        </p:nvSpPr>
        <p:spPr>
          <a:xfrm>
            <a:off x="10767109" y="5624162"/>
            <a:ext cx="129317" cy="369332"/>
          </a:xfrm>
          <a:prstGeom prst="rect">
            <a:avLst/>
          </a:prstGeom>
          <a:noFill/>
        </p:spPr>
        <p:txBody>
          <a:bodyPr wrap="square" rtlCol="0">
            <a:spAutoFit/>
          </a:bodyPr>
          <a:lstStyle/>
          <a:p>
            <a:r>
              <a:rPr lang="en-US" dirty="0"/>
              <a:t>1</a:t>
            </a:r>
          </a:p>
        </p:txBody>
      </p:sp>
      <p:sp>
        <p:nvSpPr>
          <p:cNvPr id="18447" name="Oval 18446">
            <a:extLst>
              <a:ext uri="{FF2B5EF4-FFF2-40B4-BE49-F238E27FC236}">
                <a16:creationId xmlns:a16="http://schemas.microsoft.com/office/drawing/2014/main" id="{C4B41400-A714-B8F7-0EED-E1DA74D7F620}"/>
              </a:ext>
            </a:extLst>
          </p:cNvPr>
          <p:cNvSpPr/>
          <p:nvPr/>
        </p:nvSpPr>
        <p:spPr>
          <a:xfrm>
            <a:off x="10167261" y="2771875"/>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9" name="Oval 18448">
            <a:extLst>
              <a:ext uri="{FF2B5EF4-FFF2-40B4-BE49-F238E27FC236}">
                <a16:creationId xmlns:a16="http://schemas.microsoft.com/office/drawing/2014/main" id="{00E07A02-4615-8B9D-E2D7-6A5111125580}"/>
              </a:ext>
            </a:extLst>
          </p:cNvPr>
          <p:cNvSpPr/>
          <p:nvPr/>
        </p:nvSpPr>
        <p:spPr>
          <a:xfrm>
            <a:off x="9155656" y="281745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0" name="Oval 18449">
            <a:extLst>
              <a:ext uri="{FF2B5EF4-FFF2-40B4-BE49-F238E27FC236}">
                <a16:creationId xmlns:a16="http://schemas.microsoft.com/office/drawing/2014/main" id="{326CD0ED-61FB-AD1F-9FD7-106FCA677A48}"/>
              </a:ext>
            </a:extLst>
          </p:cNvPr>
          <p:cNvSpPr/>
          <p:nvPr/>
        </p:nvSpPr>
        <p:spPr>
          <a:xfrm>
            <a:off x="8781326" y="293637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4" name="TextBox 18453">
            <a:extLst>
              <a:ext uri="{FF2B5EF4-FFF2-40B4-BE49-F238E27FC236}">
                <a16:creationId xmlns:a16="http://schemas.microsoft.com/office/drawing/2014/main" id="{11F42BA9-047F-71E2-A628-6FB5C0B605FA}"/>
              </a:ext>
            </a:extLst>
          </p:cNvPr>
          <p:cNvSpPr txBox="1"/>
          <p:nvPr/>
        </p:nvSpPr>
        <p:spPr>
          <a:xfrm>
            <a:off x="6762013" y="6038797"/>
            <a:ext cx="2422984" cy="369332"/>
          </a:xfrm>
          <a:prstGeom prst="rect">
            <a:avLst/>
          </a:prstGeom>
          <a:noFill/>
        </p:spPr>
        <p:txBody>
          <a:bodyPr wrap="square" rtlCol="0">
            <a:spAutoFit/>
          </a:bodyPr>
          <a:lstStyle/>
          <a:p>
            <a:r>
              <a:rPr lang="en-US" dirty="0"/>
              <a:t>TPR</a:t>
            </a:r>
            <a:r>
              <a:rPr lang="ko-KR" altLang="en-US" dirty="0"/>
              <a:t> </a:t>
            </a:r>
            <a:r>
              <a:rPr lang="en-US" altLang="ko-KR" dirty="0"/>
              <a:t>= TP/(TP+FN)</a:t>
            </a:r>
            <a:r>
              <a:rPr lang="ko-KR" altLang="en-US" dirty="0"/>
              <a:t> </a:t>
            </a:r>
            <a:endParaRPr lang="en-US" dirty="0"/>
          </a:p>
        </p:txBody>
      </p:sp>
      <p:sp>
        <p:nvSpPr>
          <p:cNvPr id="18455" name="TextBox 18454">
            <a:extLst>
              <a:ext uri="{FF2B5EF4-FFF2-40B4-BE49-F238E27FC236}">
                <a16:creationId xmlns:a16="http://schemas.microsoft.com/office/drawing/2014/main" id="{A677D3DA-3713-926C-968B-99803B2BF174}"/>
              </a:ext>
            </a:extLst>
          </p:cNvPr>
          <p:cNvSpPr txBox="1"/>
          <p:nvPr/>
        </p:nvSpPr>
        <p:spPr>
          <a:xfrm>
            <a:off x="6762013" y="6447926"/>
            <a:ext cx="2422984" cy="369332"/>
          </a:xfrm>
          <a:prstGeom prst="rect">
            <a:avLst/>
          </a:prstGeom>
          <a:noFill/>
        </p:spPr>
        <p:txBody>
          <a:bodyPr wrap="square" rtlCol="0">
            <a:spAutoFit/>
          </a:bodyPr>
          <a:lstStyle/>
          <a:p>
            <a:r>
              <a:rPr lang="en-US" dirty="0"/>
              <a:t>FPR</a:t>
            </a:r>
            <a:r>
              <a:rPr lang="ko-KR" altLang="en-US" dirty="0"/>
              <a:t> </a:t>
            </a:r>
            <a:r>
              <a:rPr lang="en-US" altLang="ko-KR" dirty="0"/>
              <a:t>= FP/(TN+FP)</a:t>
            </a:r>
            <a:r>
              <a:rPr lang="ko-KR" altLang="en-US" dirty="0"/>
              <a:t> </a:t>
            </a:r>
            <a:endParaRPr lang="en-US" dirty="0"/>
          </a:p>
        </p:txBody>
      </p:sp>
      <p:sp>
        <p:nvSpPr>
          <p:cNvPr id="18456" name="Oval 18455">
            <a:extLst>
              <a:ext uri="{FF2B5EF4-FFF2-40B4-BE49-F238E27FC236}">
                <a16:creationId xmlns:a16="http://schemas.microsoft.com/office/drawing/2014/main" id="{E9E2EAAD-55EB-ACCE-DB0B-9E7A09A44D91}"/>
              </a:ext>
            </a:extLst>
          </p:cNvPr>
          <p:cNvSpPr/>
          <p:nvPr/>
        </p:nvSpPr>
        <p:spPr>
          <a:xfrm>
            <a:off x="9529986" y="2792072"/>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57" name="Straight Connector 18456">
            <a:extLst>
              <a:ext uri="{FF2B5EF4-FFF2-40B4-BE49-F238E27FC236}">
                <a16:creationId xmlns:a16="http://schemas.microsoft.com/office/drawing/2014/main" id="{CDBDFD6B-1629-1C0B-701E-9C879B3E46A0}"/>
              </a:ext>
            </a:extLst>
          </p:cNvPr>
          <p:cNvCxnSpPr/>
          <p:nvPr/>
        </p:nvCxnSpPr>
        <p:spPr>
          <a:xfrm>
            <a:off x="902824" y="4641515"/>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58" name="Oval 18457">
            <a:extLst>
              <a:ext uri="{FF2B5EF4-FFF2-40B4-BE49-F238E27FC236}">
                <a16:creationId xmlns:a16="http://schemas.microsoft.com/office/drawing/2014/main" id="{F758C7F6-F6F4-0ECB-8812-1983148EC84E}"/>
              </a:ext>
            </a:extLst>
          </p:cNvPr>
          <p:cNvSpPr/>
          <p:nvPr/>
        </p:nvSpPr>
        <p:spPr>
          <a:xfrm>
            <a:off x="8472841" y="3240227"/>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9" name="Oval 18458">
            <a:extLst>
              <a:ext uri="{FF2B5EF4-FFF2-40B4-BE49-F238E27FC236}">
                <a16:creationId xmlns:a16="http://schemas.microsoft.com/office/drawing/2014/main" id="{0A3D4D1F-3D39-F65D-9870-4491624947C5}"/>
              </a:ext>
            </a:extLst>
          </p:cNvPr>
          <p:cNvSpPr/>
          <p:nvPr/>
        </p:nvSpPr>
        <p:spPr>
          <a:xfrm>
            <a:off x="8264200" y="3759902"/>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0" name="Oval 18459">
            <a:extLst>
              <a:ext uri="{FF2B5EF4-FFF2-40B4-BE49-F238E27FC236}">
                <a16:creationId xmlns:a16="http://schemas.microsoft.com/office/drawing/2014/main" id="{DC2C294C-AC7E-4E43-66F4-808CF2C18564}"/>
              </a:ext>
            </a:extLst>
          </p:cNvPr>
          <p:cNvSpPr/>
          <p:nvPr/>
        </p:nvSpPr>
        <p:spPr>
          <a:xfrm>
            <a:off x="8114366" y="4393693"/>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61" name="Straight Connector 18460">
            <a:extLst>
              <a:ext uri="{FF2B5EF4-FFF2-40B4-BE49-F238E27FC236}">
                <a16:creationId xmlns:a16="http://schemas.microsoft.com/office/drawing/2014/main" id="{8CB7B9C0-1499-1EB8-B454-239570BA805B}"/>
              </a:ext>
            </a:extLst>
          </p:cNvPr>
          <p:cNvCxnSpPr/>
          <p:nvPr/>
        </p:nvCxnSpPr>
        <p:spPr>
          <a:xfrm>
            <a:off x="902824" y="4153679"/>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2" name="Straight Connector 18461">
            <a:extLst>
              <a:ext uri="{FF2B5EF4-FFF2-40B4-BE49-F238E27FC236}">
                <a16:creationId xmlns:a16="http://schemas.microsoft.com/office/drawing/2014/main" id="{8F4ADEAD-1828-9AF4-0ABA-CCEBEC009477}"/>
              </a:ext>
            </a:extLst>
          </p:cNvPr>
          <p:cNvCxnSpPr/>
          <p:nvPr/>
        </p:nvCxnSpPr>
        <p:spPr>
          <a:xfrm>
            <a:off x="902824" y="3540596"/>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3" name="Straight Connector 18462">
            <a:extLst>
              <a:ext uri="{FF2B5EF4-FFF2-40B4-BE49-F238E27FC236}">
                <a16:creationId xmlns:a16="http://schemas.microsoft.com/office/drawing/2014/main" id="{BCFE7451-0E8B-5339-8688-A0313A6930E0}"/>
              </a:ext>
            </a:extLst>
          </p:cNvPr>
          <p:cNvCxnSpPr/>
          <p:nvPr/>
        </p:nvCxnSpPr>
        <p:spPr>
          <a:xfrm>
            <a:off x="835303" y="2870943"/>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4" name="Straight Connector 18463">
            <a:extLst>
              <a:ext uri="{FF2B5EF4-FFF2-40B4-BE49-F238E27FC236}">
                <a16:creationId xmlns:a16="http://schemas.microsoft.com/office/drawing/2014/main" id="{DB49A335-960A-E9B5-B2EA-98C515721822}"/>
              </a:ext>
            </a:extLst>
          </p:cNvPr>
          <p:cNvCxnSpPr/>
          <p:nvPr/>
        </p:nvCxnSpPr>
        <p:spPr>
          <a:xfrm>
            <a:off x="902824" y="2407156"/>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465" name="Straight Connector 18464">
            <a:extLst>
              <a:ext uri="{FF2B5EF4-FFF2-40B4-BE49-F238E27FC236}">
                <a16:creationId xmlns:a16="http://schemas.microsoft.com/office/drawing/2014/main" id="{77F0084B-668B-5CD4-F505-3975A381CD42}"/>
              </a:ext>
            </a:extLst>
          </p:cNvPr>
          <p:cNvCxnSpPr/>
          <p:nvPr/>
        </p:nvCxnSpPr>
        <p:spPr>
          <a:xfrm>
            <a:off x="904335" y="1913701"/>
            <a:ext cx="5787342"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466" name="Oval 18465">
            <a:extLst>
              <a:ext uri="{FF2B5EF4-FFF2-40B4-BE49-F238E27FC236}">
                <a16:creationId xmlns:a16="http://schemas.microsoft.com/office/drawing/2014/main" id="{2227BD48-1506-C297-8D59-4611A8B2F594}"/>
              </a:ext>
            </a:extLst>
          </p:cNvPr>
          <p:cNvSpPr/>
          <p:nvPr/>
        </p:nvSpPr>
        <p:spPr>
          <a:xfrm>
            <a:off x="7973505" y="4859150"/>
            <a:ext cx="124444" cy="127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8" name="Freeform: Shape 18467">
            <a:extLst>
              <a:ext uri="{FF2B5EF4-FFF2-40B4-BE49-F238E27FC236}">
                <a16:creationId xmlns:a16="http://schemas.microsoft.com/office/drawing/2014/main" id="{2245167A-3E6E-8400-1ED4-5FDA62CD5FAA}"/>
              </a:ext>
            </a:extLst>
          </p:cNvPr>
          <p:cNvSpPr/>
          <p:nvPr/>
        </p:nvSpPr>
        <p:spPr>
          <a:xfrm>
            <a:off x="7935296" y="2804544"/>
            <a:ext cx="2891693" cy="2844800"/>
          </a:xfrm>
          <a:custGeom>
            <a:avLst/>
            <a:gdLst>
              <a:gd name="connsiteX0" fmla="*/ 2891693 w 2891693"/>
              <a:gd name="connsiteY0" fmla="*/ 7816 h 2844800"/>
              <a:gd name="connsiteX1" fmla="*/ 2243016 w 2891693"/>
              <a:gd name="connsiteY1" fmla="*/ 0 h 2844800"/>
              <a:gd name="connsiteX2" fmla="*/ 1406770 w 2891693"/>
              <a:gd name="connsiteY2" fmla="*/ 15631 h 2844800"/>
              <a:gd name="connsiteX3" fmla="*/ 1336431 w 2891693"/>
              <a:gd name="connsiteY3" fmla="*/ 54708 h 2844800"/>
              <a:gd name="connsiteX4" fmla="*/ 1289539 w 2891693"/>
              <a:gd name="connsiteY4" fmla="*/ 62523 h 2844800"/>
              <a:gd name="connsiteX5" fmla="*/ 1211385 w 2891693"/>
              <a:gd name="connsiteY5" fmla="*/ 78154 h 2844800"/>
              <a:gd name="connsiteX6" fmla="*/ 1180124 w 2891693"/>
              <a:gd name="connsiteY6" fmla="*/ 85970 h 2844800"/>
              <a:gd name="connsiteX7" fmla="*/ 1062893 w 2891693"/>
              <a:gd name="connsiteY7" fmla="*/ 140677 h 2844800"/>
              <a:gd name="connsiteX8" fmla="*/ 1031631 w 2891693"/>
              <a:gd name="connsiteY8" fmla="*/ 164123 h 2844800"/>
              <a:gd name="connsiteX9" fmla="*/ 969108 w 2891693"/>
              <a:gd name="connsiteY9" fmla="*/ 195385 h 2844800"/>
              <a:gd name="connsiteX10" fmla="*/ 875324 w 2891693"/>
              <a:gd name="connsiteY10" fmla="*/ 281354 h 2844800"/>
              <a:gd name="connsiteX11" fmla="*/ 851877 w 2891693"/>
              <a:gd name="connsiteY11" fmla="*/ 320431 h 2844800"/>
              <a:gd name="connsiteX12" fmla="*/ 820616 w 2891693"/>
              <a:gd name="connsiteY12" fmla="*/ 351693 h 2844800"/>
              <a:gd name="connsiteX13" fmla="*/ 781539 w 2891693"/>
              <a:gd name="connsiteY13" fmla="*/ 398585 h 2844800"/>
              <a:gd name="connsiteX14" fmla="*/ 726831 w 2891693"/>
              <a:gd name="connsiteY14" fmla="*/ 453293 h 2844800"/>
              <a:gd name="connsiteX15" fmla="*/ 703385 w 2891693"/>
              <a:gd name="connsiteY15" fmla="*/ 492370 h 2844800"/>
              <a:gd name="connsiteX16" fmla="*/ 679939 w 2891693"/>
              <a:gd name="connsiteY16" fmla="*/ 523631 h 2844800"/>
              <a:gd name="connsiteX17" fmla="*/ 664308 w 2891693"/>
              <a:gd name="connsiteY17" fmla="*/ 554893 h 2844800"/>
              <a:gd name="connsiteX18" fmla="*/ 648677 w 2891693"/>
              <a:gd name="connsiteY18" fmla="*/ 578339 h 2844800"/>
              <a:gd name="connsiteX19" fmla="*/ 640862 w 2891693"/>
              <a:gd name="connsiteY19" fmla="*/ 617416 h 2844800"/>
              <a:gd name="connsiteX20" fmla="*/ 617416 w 2891693"/>
              <a:gd name="connsiteY20" fmla="*/ 648677 h 2844800"/>
              <a:gd name="connsiteX21" fmla="*/ 593970 w 2891693"/>
              <a:gd name="connsiteY21" fmla="*/ 687754 h 2844800"/>
              <a:gd name="connsiteX22" fmla="*/ 578339 w 2891693"/>
              <a:gd name="connsiteY22" fmla="*/ 726831 h 2844800"/>
              <a:gd name="connsiteX23" fmla="*/ 531447 w 2891693"/>
              <a:gd name="connsiteY23" fmla="*/ 797170 h 2844800"/>
              <a:gd name="connsiteX24" fmla="*/ 515816 w 2891693"/>
              <a:gd name="connsiteY24" fmla="*/ 844062 h 2844800"/>
              <a:gd name="connsiteX25" fmla="*/ 484554 w 2891693"/>
              <a:gd name="connsiteY25" fmla="*/ 914400 h 2844800"/>
              <a:gd name="connsiteX26" fmla="*/ 468924 w 2891693"/>
              <a:gd name="connsiteY26" fmla="*/ 969108 h 2844800"/>
              <a:gd name="connsiteX27" fmla="*/ 398585 w 2891693"/>
              <a:gd name="connsiteY27" fmla="*/ 1047262 h 2844800"/>
              <a:gd name="connsiteX28" fmla="*/ 367324 w 2891693"/>
              <a:gd name="connsiteY28" fmla="*/ 1109785 h 2844800"/>
              <a:gd name="connsiteX29" fmla="*/ 336062 w 2891693"/>
              <a:gd name="connsiteY29" fmla="*/ 1148862 h 2844800"/>
              <a:gd name="connsiteX30" fmla="*/ 304800 w 2891693"/>
              <a:gd name="connsiteY30" fmla="*/ 1242647 h 2844800"/>
              <a:gd name="connsiteX31" fmla="*/ 250093 w 2891693"/>
              <a:gd name="connsiteY31" fmla="*/ 1383323 h 2844800"/>
              <a:gd name="connsiteX32" fmla="*/ 226647 w 2891693"/>
              <a:gd name="connsiteY32" fmla="*/ 1445847 h 2844800"/>
              <a:gd name="connsiteX33" fmla="*/ 203200 w 2891693"/>
              <a:gd name="connsiteY33" fmla="*/ 1531816 h 2844800"/>
              <a:gd name="connsiteX34" fmla="*/ 195385 w 2891693"/>
              <a:gd name="connsiteY34" fmla="*/ 1914770 h 2844800"/>
              <a:gd name="connsiteX35" fmla="*/ 140677 w 2891693"/>
              <a:gd name="connsiteY35" fmla="*/ 2024185 h 2844800"/>
              <a:gd name="connsiteX36" fmla="*/ 54708 w 2891693"/>
              <a:gd name="connsiteY36" fmla="*/ 2188308 h 2844800"/>
              <a:gd name="connsiteX37" fmla="*/ 46893 w 2891693"/>
              <a:gd name="connsiteY37" fmla="*/ 2282093 h 2844800"/>
              <a:gd name="connsiteX38" fmla="*/ 31262 w 2891693"/>
              <a:gd name="connsiteY38" fmla="*/ 2336800 h 2844800"/>
              <a:gd name="connsiteX39" fmla="*/ 23447 w 2891693"/>
              <a:gd name="connsiteY39" fmla="*/ 2735385 h 2844800"/>
              <a:gd name="connsiteX40" fmla="*/ 15631 w 2891693"/>
              <a:gd name="connsiteY40" fmla="*/ 2782277 h 2844800"/>
              <a:gd name="connsiteX41" fmla="*/ 0 w 2891693"/>
              <a:gd name="connsiteY41" fmla="*/ 2813539 h 2844800"/>
              <a:gd name="connsiteX42" fmla="*/ 7816 w 2891693"/>
              <a:gd name="connsiteY42"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91693" h="2844800">
                <a:moveTo>
                  <a:pt x="2891693" y="7816"/>
                </a:moveTo>
                <a:lnTo>
                  <a:pt x="2243016" y="0"/>
                </a:lnTo>
                <a:cubicBezTo>
                  <a:pt x="1964223" y="1467"/>
                  <a:pt x="1685387" y="5591"/>
                  <a:pt x="1406770" y="15631"/>
                </a:cubicBezTo>
                <a:cubicBezTo>
                  <a:pt x="1398286" y="15937"/>
                  <a:pt x="1338085" y="54107"/>
                  <a:pt x="1336431" y="54708"/>
                </a:cubicBezTo>
                <a:cubicBezTo>
                  <a:pt x="1321539" y="60123"/>
                  <a:pt x="1305114" y="59603"/>
                  <a:pt x="1289539" y="62523"/>
                </a:cubicBezTo>
                <a:cubicBezTo>
                  <a:pt x="1263427" y="67419"/>
                  <a:pt x="1237362" y="72587"/>
                  <a:pt x="1211385" y="78154"/>
                </a:cubicBezTo>
                <a:cubicBezTo>
                  <a:pt x="1200882" y="80405"/>
                  <a:pt x="1190149" y="82114"/>
                  <a:pt x="1180124" y="85970"/>
                </a:cubicBezTo>
                <a:cubicBezTo>
                  <a:pt x="1165393" y="91636"/>
                  <a:pt x="1083982" y="128024"/>
                  <a:pt x="1062893" y="140677"/>
                </a:cubicBezTo>
                <a:cubicBezTo>
                  <a:pt x="1051724" y="147379"/>
                  <a:pt x="1042882" y="157560"/>
                  <a:pt x="1031631" y="164123"/>
                </a:cubicBezTo>
                <a:cubicBezTo>
                  <a:pt x="1011504" y="175864"/>
                  <a:pt x="985584" y="178909"/>
                  <a:pt x="969108" y="195385"/>
                </a:cubicBezTo>
                <a:cubicBezTo>
                  <a:pt x="897375" y="267118"/>
                  <a:pt x="930164" y="240224"/>
                  <a:pt x="875324" y="281354"/>
                </a:cubicBezTo>
                <a:cubicBezTo>
                  <a:pt x="867508" y="294380"/>
                  <a:pt x="861203" y="308440"/>
                  <a:pt x="851877" y="320431"/>
                </a:cubicBezTo>
                <a:cubicBezTo>
                  <a:pt x="842829" y="332064"/>
                  <a:pt x="830474" y="340739"/>
                  <a:pt x="820616" y="351693"/>
                </a:cubicBezTo>
                <a:cubicBezTo>
                  <a:pt x="807005" y="366817"/>
                  <a:pt x="795340" y="383634"/>
                  <a:pt x="781539" y="398585"/>
                </a:cubicBezTo>
                <a:cubicBezTo>
                  <a:pt x="764046" y="417535"/>
                  <a:pt x="743341" y="433481"/>
                  <a:pt x="726831" y="453293"/>
                </a:cubicBezTo>
                <a:cubicBezTo>
                  <a:pt x="717106" y="464963"/>
                  <a:pt x="711811" y="479731"/>
                  <a:pt x="703385" y="492370"/>
                </a:cubicBezTo>
                <a:cubicBezTo>
                  <a:pt x="696160" y="503208"/>
                  <a:pt x="686842" y="512585"/>
                  <a:pt x="679939" y="523631"/>
                </a:cubicBezTo>
                <a:cubicBezTo>
                  <a:pt x="673764" y="533511"/>
                  <a:pt x="670088" y="544777"/>
                  <a:pt x="664308" y="554893"/>
                </a:cubicBezTo>
                <a:cubicBezTo>
                  <a:pt x="659648" y="563048"/>
                  <a:pt x="653887" y="570524"/>
                  <a:pt x="648677" y="578339"/>
                </a:cubicBezTo>
                <a:cubicBezTo>
                  <a:pt x="646072" y="591365"/>
                  <a:pt x="646257" y="605277"/>
                  <a:pt x="640862" y="617416"/>
                </a:cubicBezTo>
                <a:cubicBezTo>
                  <a:pt x="635572" y="629319"/>
                  <a:pt x="624641" y="637839"/>
                  <a:pt x="617416" y="648677"/>
                </a:cubicBezTo>
                <a:cubicBezTo>
                  <a:pt x="608990" y="661316"/>
                  <a:pt x="600763" y="674167"/>
                  <a:pt x="593970" y="687754"/>
                </a:cubicBezTo>
                <a:cubicBezTo>
                  <a:pt x="587696" y="700302"/>
                  <a:pt x="585152" y="714567"/>
                  <a:pt x="578339" y="726831"/>
                </a:cubicBezTo>
                <a:cubicBezTo>
                  <a:pt x="542261" y="791772"/>
                  <a:pt x="565698" y="721819"/>
                  <a:pt x="531447" y="797170"/>
                </a:cubicBezTo>
                <a:cubicBezTo>
                  <a:pt x="524629" y="812169"/>
                  <a:pt x="521935" y="828764"/>
                  <a:pt x="515816" y="844062"/>
                </a:cubicBezTo>
                <a:cubicBezTo>
                  <a:pt x="506287" y="867884"/>
                  <a:pt x="493563" y="890376"/>
                  <a:pt x="484554" y="914400"/>
                </a:cubicBezTo>
                <a:cubicBezTo>
                  <a:pt x="477895" y="932158"/>
                  <a:pt x="477916" y="952409"/>
                  <a:pt x="468924" y="969108"/>
                </a:cubicBezTo>
                <a:cubicBezTo>
                  <a:pt x="457606" y="990128"/>
                  <a:pt x="417295" y="1028552"/>
                  <a:pt x="398585" y="1047262"/>
                </a:cubicBezTo>
                <a:cubicBezTo>
                  <a:pt x="388165" y="1068103"/>
                  <a:pt x="379536" y="1089941"/>
                  <a:pt x="367324" y="1109785"/>
                </a:cubicBezTo>
                <a:cubicBezTo>
                  <a:pt x="358581" y="1123992"/>
                  <a:pt x="343165" y="1133769"/>
                  <a:pt x="336062" y="1148862"/>
                </a:cubicBezTo>
                <a:cubicBezTo>
                  <a:pt x="322031" y="1178678"/>
                  <a:pt x="317038" y="1212051"/>
                  <a:pt x="304800" y="1242647"/>
                </a:cubicBezTo>
                <a:cubicBezTo>
                  <a:pt x="265278" y="1341453"/>
                  <a:pt x="283386" y="1294539"/>
                  <a:pt x="250093" y="1383323"/>
                </a:cubicBezTo>
                <a:cubicBezTo>
                  <a:pt x="242278" y="1404164"/>
                  <a:pt x="232504" y="1424373"/>
                  <a:pt x="226647" y="1445847"/>
                </a:cubicBezTo>
                <a:lnTo>
                  <a:pt x="203200" y="1531816"/>
                </a:lnTo>
                <a:cubicBezTo>
                  <a:pt x="200595" y="1659467"/>
                  <a:pt x="200110" y="1787180"/>
                  <a:pt x="195385" y="1914770"/>
                </a:cubicBezTo>
                <a:cubicBezTo>
                  <a:pt x="193475" y="1966355"/>
                  <a:pt x="170691" y="1974878"/>
                  <a:pt x="140677" y="2024185"/>
                </a:cubicBezTo>
                <a:cubicBezTo>
                  <a:pt x="79540" y="2124623"/>
                  <a:pt x="89397" y="2107366"/>
                  <a:pt x="54708" y="2188308"/>
                </a:cubicBezTo>
                <a:cubicBezTo>
                  <a:pt x="52103" y="2219570"/>
                  <a:pt x="51786" y="2251107"/>
                  <a:pt x="46893" y="2282093"/>
                </a:cubicBezTo>
                <a:cubicBezTo>
                  <a:pt x="43935" y="2300826"/>
                  <a:pt x="32242" y="2317860"/>
                  <a:pt x="31262" y="2336800"/>
                </a:cubicBezTo>
                <a:cubicBezTo>
                  <a:pt x="24398" y="2469510"/>
                  <a:pt x="28107" y="2602580"/>
                  <a:pt x="23447" y="2735385"/>
                </a:cubicBezTo>
                <a:cubicBezTo>
                  <a:pt x="22891" y="2751222"/>
                  <a:pt x="20185" y="2767099"/>
                  <a:pt x="15631" y="2782277"/>
                </a:cubicBezTo>
                <a:cubicBezTo>
                  <a:pt x="12283" y="2793436"/>
                  <a:pt x="5210" y="2803118"/>
                  <a:pt x="0" y="2813539"/>
                </a:cubicBezTo>
                <a:lnTo>
                  <a:pt x="7816" y="2844800"/>
                </a:ln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9" name="Oval 18468">
            <a:extLst>
              <a:ext uri="{FF2B5EF4-FFF2-40B4-BE49-F238E27FC236}">
                <a16:creationId xmlns:a16="http://schemas.microsoft.com/office/drawing/2014/main" id="{6517B311-F66F-5157-7E23-6EFB1B0A2CF7}"/>
              </a:ext>
            </a:extLst>
          </p:cNvPr>
          <p:cNvSpPr/>
          <p:nvPr/>
        </p:nvSpPr>
        <p:spPr>
          <a:xfrm>
            <a:off x="7898476" y="5243159"/>
            <a:ext cx="115702" cy="1157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3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4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4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460"/>
                                        </p:tgtEl>
                                        <p:attrNameLst>
                                          <p:attrName>style.visibility</p:attrName>
                                        </p:attrNameLst>
                                      </p:cBhvr>
                                      <p:to>
                                        <p:strVal val="visible"/>
                                      </p:to>
                                    </p:set>
                                    <p:animEffect transition="in" filter="fade">
                                      <p:cBhvr>
                                        <p:cTn id="43" dur="500"/>
                                        <p:tgtEl>
                                          <p:spTgt spid="18460"/>
                                        </p:tgtEl>
                                      </p:cBhvr>
                                    </p:animEffect>
                                  </p:childTnLst>
                                </p:cTn>
                              </p:par>
                              <p:par>
                                <p:cTn id="44" presetID="10" presetClass="entr" presetSubtype="0" fill="hold" nodeType="withEffect">
                                  <p:stCondLst>
                                    <p:cond delay="0"/>
                                  </p:stCondLst>
                                  <p:childTnLst>
                                    <p:set>
                                      <p:cBhvr>
                                        <p:cTn id="45" dur="1" fill="hold">
                                          <p:stCondLst>
                                            <p:cond delay="0"/>
                                          </p:stCondLst>
                                        </p:cTn>
                                        <p:tgtEl>
                                          <p:spTgt spid="18462"/>
                                        </p:tgtEl>
                                        <p:attrNameLst>
                                          <p:attrName>style.visibility</p:attrName>
                                        </p:attrNameLst>
                                      </p:cBhvr>
                                      <p:to>
                                        <p:strVal val="visible"/>
                                      </p:to>
                                    </p:set>
                                    <p:animEffect transition="in" filter="fade">
                                      <p:cBhvr>
                                        <p:cTn id="46" dur="500"/>
                                        <p:tgtEl>
                                          <p:spTgt spid="1846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4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4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4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18444" grpId="0" animBg="1"/>
      <p:bldP spid="18447" grpId="0" animBg="1"/>
      <p:bldP spid="18449" grpId="0" animBg="1"/>
      <p:bldP spid="18450" grpId="0" animBg="1"/>
      <p:bldP spid="18456" grpId="0" animBg="1"/>
      <p:bldP spid="18459" grpId="0" animBg="1"/>
      <p:bldP spid="18460" grpId="0" animBg="1"/>
      <p:bldP spid="18466" grpId="0" animBg="1"/>
      <p:bldP spid="1846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a:xfrm>
            <a:off x="1030379" y="2013995"/>
            <a:ext cx="8595360" cy="4351337"/>
          </a:xfrm>
        </p:spPr>
        <p:txBody>
          <a:bodyPr/>
          <a:lstStyle/>
          <a:p>
            <a:r>
              <a:rPr lang="en-US" dirty="0"/>
              <a:t>AUC </a:t>
            </a:r>
            <a:r>
              <a:rPr lang="ko-KR" altLang="en-US" dirty="0"/>
              <a:t>또는 </a:t>
            </a:r>
            <a:r>
              <a:rPr lang="en-US" altLang="ko-KR" dirty="0"/>
              <a:t>AUC-ROC  curve</a:t>
            </a:r>
            <a:endParaRPr lang="en-US" dirty="0"/>
          </a:p>
        </p:txBody>
      </p:sp>
      <p:pic>
        <p:nvPicPr>
          <p:cNvPr id="18434" name="Picture 2" descr="Maxent receiver operating characteristic (ROC) curve for Class 8 of the...  | Download Scientific Diagram">
            <a:extLst>
              <a:ext uri="{FF2B5EF4-FFF2-40B4-BE49-F238E27FC236}">
                <a16:creationId xmlns:a16="http://schemas.microsoft.com/office/drawing/2014/main" id="{D128473F-F4CE-1DCE-43E9-818276A15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978" y="1670900"/>
            <a:ext cx="554355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8B092-5461-6130-D22A-105D2FA687B1}"/>
              </a:ext>
            </a:extLst>
          </p:cNvPr>
          <p:cNvSpPr txBox="1"/>
          <p:nvPr/>
        </p:nvSpPr>
        <p:spPr>
          <a:xfrm rot="16200000">
            <a:off x="3417350" y="3553425"/>
            <a:ext cx="2777924"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3009D491-3B7C-9546-E649-1761ABBCAB50}"/>
              </a:ext>
            </a:extLst>
          </p:cNvPr>
          <p:cNvSpPr txBox="1"/>
          <p:nvPr/>
        </p:nvSpPr>
        <p:spPr>
          <a:xfrm>
            <a:off x="6669866" y="6453416"/>
            <a:ext cx="2777924" cy="369332"/>
          </a:xfrm>
          <a:prstGeom prst="rect">
            <a:avLst/>
          </a:prstGeom>
          <a:noFill/>
        </p:spPr>
        <p:txBody>
          <a:bodyPr wrap="square" rtlCol="0">
            <a:spAutoFit/>
          </a:bodyPr>
          <a:lstStyle/>
          <a:p>
            <a:r>
              <a:rPr lang="en-US" dirty="0"/>
              <a:t>False Positive Rate</a:t>
            </a:r>
          </a:p>
        </p:txBody>
      </p:sp>
      <p:sp>
        <p:nvSpPr>
          <p:cNvPr id="12" name="Rectangle 11">
            <a:extLst>
              <a:ext uri="{FF2B5EF4-FFF2-40B4-BE49-F238E27FC236}">
                <a16:creationId xmlns:a16="http://schemas.microsoft.com/office/drawing/2014/main" id="{56517A63-2A7F-11C3-CE91-8DA534B52872}"/>
              </a:ext>
            </a:extLst>
          </p:cNvPr>
          <p:cNvSpPr/>
          <p:nvPr/>
        </p:nvSpPr>
        <p:spPr>
          <a:xfrm>
            <a:off x="6551271" y="1705625"/>
            <a:ext cx="2896519" cy="20835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070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953F-A0AE-D5A3-4CDE-9016925FC3F0}"/>
              </a:ext>
            </a:extLst>
          </p:cNvPr>
          <p:cNvSpPr>
            <a:spLocks noGrp="1"/>
          </p:cNvSpPr>
          <p:nvPr>
            <p:ph type="title"/>
          </p:nvPr>
        </p:nvSpPr>
        <p:spPr/>
        <p:txBody>
          <a:bodyPr/>
          <a:lstStyle/>
          <a:p>
            <a:r>
              <a:rPr lang="en-US" dirty="0"/>
              <a:t>Model Evaluation (</a:t>
            </a:r>
            <a:r>
              <a:rPr lang="ko-KR" altLang="en-US" dirty="0"/>
              <a:t>모델 평가</a:t>
            </a:r>
            <a:r>
              <a:rPr lang="en-US" altLang="ko-KR" dirty="0"/>
              <a:t>)</a:t>
            </a:r>
            <a:endParaRPr lang="en-US" dirty="0"/>
          </a:p>
        </p:txBody>
      </p:sp>
      <p:sp>
        <p:nvSpPr>
          <p:cNvPr id="3" name="Content Placeholder 2">
            <a:extLst>
              <a:ext uri="{FF2B5EF4-FFF2-40B4-BE49-F238E27FC236}">
                <a16:creationId xmlns:a16="http://schemas.microsoft.com/office/drawing/2014/main" id="{6C836AAD-E3DB-4A34-FCB1-B923A75FDE8E}"/>
              </a:ext>
            </a:extLst>
          </p:cNvPr>
          <p:cNvSpPr>
            <a:spLocks noGrp="1"/>
          </p:cNvSpPr>
          <p:nvPr>
            <p:ph idx="1"/>
          </p:nvPr>
        </p:nvSpPr>
        <p:spPr/>
        <p:txBody>
          <a:bodyPr/>
          <a:lstStyle/>
          <a:p>
            <a:pPr marL="0" indent="0">
              <a:buNone/>
            </a:pPr>
            <a:r>
              <a:rPr lang="ko-KR" altLang="en-US" dirty="0"/>
              <a:t>다른 평가척도들</a:t>
            </a:r>
            <a:endParaRPr lang="en-US" dirty="0"/>
          </a:p>
          <a:p>
            <a:r>
              <a:rPr lang="en-US" dirty="0"/>
              <a:t>BIC: Continuous Boyce Index</a:t>
            </a:r>
          </a:p>
          <a:p>
            <a:r>
              <a:rPr lang="en-US" dirty="0"/>
              <a:t>AIC: Akaike Information Criteria</a:t>
            </a:r>
          </a:p>
          <a:p>
            <a:r>
              <a:rPr lang="en-US" dirty="0"/>
              <a:t>OR</a:t>
            </a:r>
            <a:r>
              <a:rPr lang="en-US" sz="1050" dirty="0"/>
              <a:t>10</a:t>
            </a:r>
            <a:r>
              <a:rPr lang="en-US" sz="1600" dirty="0"/>
              <a:t> / OR</a:t>
            </a:r>
            <a:r>
              <a:rPr lang="en-US" sz="1050" dirty="0"/>
              <a:t>MTP</a:t>
            </a:r>
            <a:r>
              <a:rPr lang="en-US" sz="1600" dirty="0"/>
              <a:t>: Omission rate at 10 percentile/Minimum Training Presence (MTP)</a:t>
            </a:r>
          </a:p>
          <a:p>
            <a:r>
              <a:rPr lang="en-US" sz="1600" dirty="0"/>
              <a:t>TSS: true skill statistic</a:t>
            </a:r>
            <a:endParaRPr lang="en-US" sz="1050" dirty="0"/>
          </a:p>
          <a:p>
            <a:endParaRPr lang="en-US" dirty="0"/>
          </a:p>
        </p:txBody>
      </p:sp>
    </p:spTree>
    <p:extLst>
      <p:ext uri="{BB962C8B-B14F-4D97-AF65-F5344CB8AC3E}">
        <p14:creationId xmlns:p14="http://schemas.microsoft.com/office/powerpoint/2010/main" val="258888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a:xfrm>
            <a:off x="628826" y="457270"/>
            <a:ext cx="10750374" cy="1325562"/>
          </a:xfrm>
        </p:spPr>
        <p:txBody>
          <a:bodyPr/>
          <a:lstStyle/>
          <a:p>
            <a:r>
              <a:rPr lang="en-US" dirty="0"/>
              <a:t>Cross-validation: k-fold cross-validation</a:t>
            </a:r>
          </a:p>
        </p:txBody>
      </p:sp>
      <p:sp>
        <p:nvSpPr>
          <p:cNvPr id="3" name="Content Placeholder 2">
            <a:extLst>
              <a:ext uri="{FF2B5EF4-FFF2-40B4-BE49-F238E27FC236}">
                <a16:creationId xmlns:a16="http://schemas.microsoft.com/office/drawing/2014/main" id="{87B2F367-8CFF-0E9C-CB9E-9617933686A3}"/>
              </a:ext>
            </a:extLst>
          </p:cNvPr>
          <p:cNvSpPr>
            <a:spLocks noGrp="1"/>
          </p:cNvSpPr>
          <p:nvPr>
            <p:ph idx="1"/>
          </p:nvPr>
        </p:nvSpPr>
        <p:spPr>
          <a:xfrm>
            <a:off x="1169274" y="2049393"/>
            <a:ext cx="8595360" cy="4351337"/>
          </a:xfrm>
        </p:spPr>
        <p:txBody>
          <a:bodyPr/>
          <a:lstStyle/>
          <a:p>
            <a:r>
              <a:rPr lang="ko-KR" altLang="en-US" dirty="0"/>
              <a:t> </a:t>
            </a:r>
            <a:endParaRPr lang="en-US" dirty="0"/>
          </a:p>
        </p:txBody>
      </p:sp>
      <p:pic>
        <p:nvPicPr>
          <p:cNvPr id="21506" name="Picture 2" descr="Cross-Validation: K Fold vs Monte Carlo | by Rebecca Patro ...">
            <a:extLst>
              <a:ext uri="{FF2B5EF4-FFF2-40B4-BE49-F238E27FC236}">
                <a16:creationId xmlns:a16="http://schemas.microsoft.com/office/drawing/2014/main" id="{1EA55D8A-BF79-DD78-447D-7B68146E2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93" y="1967328"/>
            <a:ext cx="9114692" cy="40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15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925016" y="2748142"/>
            <a:ext cx="8595360" cy="4351337"/>
          </a:xfrm>
        </p:spPr>
        <p:txBody>
          <a:bodyPr>
            <a:normAutofit/>
          </a:bodyPr>
          <a:lstStyle/>
          <a:p>
            <a:r>
              <a:rPr lang="en-US" sz="2400" dirty="0"/>
              <a:t>Distribution= </a:t>
            </a:r>
            <a:r>
              <a:rPr lang="ko-KR" altLang="en-US" sz="2400" dirty="0"/>
              <a:t>분포도 </a:t>
            </a:r>
            <a:r>
              <a:rPr lang="en-US" altLang="ko-KR" sz="2400" dirty="0"/>
              <a:t>(</a:t>
            </a:r>
            <a:r>
              <a:rPr lang="ko-KR" altLang="en-US" sz="2400" dirty="0"/>
              <a:t>지리적 의미</a:t>
            </a:r>
            <a:r>
              <a:rPr lang="en-US" altLang="ko-KR" sz="2400" dirty="0"/>
              <a:t>)</a:t>
            </a:r>
          </a:p>
          <a:p>
            <a:r>
              <a:rPr lang="en-US" sz="2400" dirty="0"/>
              <a:t>Niche = </a:t>
            </a:r>
            <a:r>
              <a:rPr lang="ko-KR" altLang="en-US" sz="2400" dirty="0"/>
              <a:t>지위 </a:t>
            </a:r>
            <a:r>
              <a:rPr lang="en-US" altLang="ko-KR" sz="2400" dirty="0"/>
              <a:t>(</a:t>
            </a:r>
            <a:r>
              <a:rPr lang="ko-KR" altLang="en-US" sz="2400" dirty="0"/>
              <a:t>서식환경적 의미</a:t>
            </a:r>
            <a:r>
              <a:rPr lang="en-US" altLang="ko-KR" sz="2400" dirty="0"/>
              <a:t>)</a:t>
            </a:r>
          </a:p>
          <a:p>
            <a:endParaRPr lang="en-US" altLang="ko-KR" sz="2400" dirty="0"/>
          </a:p>
          <a:p>
            <a:endParaRPr lang="en-US" altLang="ko-KR" sz="2400" dirty="0"/>
          </a:p>
          <a:p>
            <a:r>
              <a:rPr lang="en-US" altLang="ko-KR" sz="2400" dirty="0"/>
              <a:t>SDM-&gt; </a:t>
            </a:r>
            <a:r>
              <a:rPr lang="ko-KR" altLang="en-US" sz="2400" dirty="0"/>
              <a:t>실제 지리적 분포를 예측</a:t>
            </a:r>
            <a:endParaRPr lang="en-US" altLang="ko-KR" sz="2400" dirty="0"/>
          </a:p>
          <a:p>
            <a:r>
              <a:rPr lang="en-US" altLang="ko-KR" sz="2400" dirty="0"/>
              <a:t>ENM-&gt; </a:t>
            </a:r>
            <a:r>
              <a:rPr lang="ko-KR" altLang="en-US" sz="2400" dirty="0"/>
              <a:t>지위범위를 예측 </a:t>
            </a:r>
            <a:r>
              <a:rPr lang="en-US" altLang="ko-KR" sz="2400" dirty="0"/>
              <a:t>-&gt; </a:t>
            </a:r>
            <a:r>
              <a:rPr lang="ko-KR" altLang="en-US" sz="2400" u="sng" dirty="0"/>
              <a:t>잠재적</a:t>
            </a:r>
            <a:r>
              <a:rPr lang="ko-KR" altLang="en-US" sz="2400" dirty="0"/>
              <a:t> 분포를 예측</a:t>
            </a:r>
            <a:endParaRPr lang="en-US" altLang="ko-KR" sz="2400" dirty="0"/>
          </a:p>
          <a:p>
            <a:endParaRPr lang="en-US" sz="2400" dirty="0"/>
          </a:p>
        </p:txBody>
      </p:sp>
    </p:spTree>
    <p:extLst>
      <p:ext uri="{BB962C8B-B14F-4D97-AF65-F5344CB8AC3E}">
        <p14:creationId xmlns:p14="http://schemas.microsoft.com/office/powerpoint/2010/main" val="1407574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p:txBody>
          <a:bodyPr/>
          <a:lstStyle/>
          <a:p>
            <a:r>
              <a:rPr lang="en-US" dirty="0"/>
              <a:t>Cross-validation: </a:t>
            </a:r>
            <a:r>
              <a:rPr lang="en-US" altLang="ko-KR" dirty="0"/>
              <a:t>Block partitioning</a:t>
            </a:r>
            <a:r>
              <a:rPr lang="ko-KR" altLang="en-US" dirty="0"/>
              <a:t> </a:t>
            </a:r>
            <a:endParaRPr lang="en-US" dirty="0"/>
          </a:p>
        </p:txBody>
      </p:sp>
      <p:pic>
        <p:nvPicPr>
          <p:cNvPr id="9" name="Content Placeholder 8">
            <a:extLst>
              <a:ext uri="{FF2B5EF4-FFF2-40B4-BE49-F238E27FC236}">
                <a16:creationId xmlns:a16="http://schemas.microsoft.com/office/drawing/2014/main" id="{F1947FA0-A2DC-AB0E-875A-F8EDC067A00D}"/>
              </a:ext>
            </a:extLst>
          </p:cNvPr>
          <p:cNvPicPr>
            <a:picLocks noGrp="1" noChangeAspect="1"/>
          </p:cNvPicPr>
          <p:nvPr>
            <p:ph idx="1"/>
          </p:nvPr>
        </p:nvPicPr>
        <p:blipFill>
          <a:blip r:embed="rId3"/>
          <a:stretch>
            <a:fillRect/>
          </a:stretch>
        </p:blipFill>
        <p:spPr>
          <a:xfrm>
            <a:off x="3452813" y="1784655"/>
            <a:ext cx="4029075" cy="3724275"/>
          </a:xfrm>
        </p:spPr>
      </p:pic>
      <p:sp>
        <p:nvSpPr>
          <p:cNvPr id="10" name="TextBox 9">
            <a:extLst>
              <a:ext uri="{FF2B5EF4-FFF2-40B4-BE49-F238E27FC236}">
                <a16:creationId xmlns:a16="http://schemas.microsoft.com/office/drawing/2014/main" id="{0876A095-627E-69DA-CB96-9466EBEA120A}"/>
              </a:ext>
            </a:extLst>
          </p:cNvPr>
          <p:cNvSpPr txBox="1"/>
          <p:nvPr/>
        </p:nvSpPr>
        <p:spPr>
          <a:xfrm>
            <a:off x="6658707" y="5611446"/>
            <a:ext cx="2446215" cy="646331"/>
          </a:xfrm>
          <a:prstGeom prst="rect">
            <a:avLst/>
          </a:prstGeom>
          <a:noFill/>
        </p:spPr>
        <p:txBody>
          <a:bodyPr wrap="square" rtlCol="0">
            <a:spAutoFit/>
          </a:bodyPr>
          <a:lstStyle/>
          <a:p>
            <a:r>
              <a:rPr lang="en-US" dirty="0" err="1"/>
              <a:t>Muscarella</a:t>
            </a:r>
            <a:r>
              <a:rPr lang="en-US" dirty="0"/>
              <a:t> et al. 2014</a:t>
            </a:r>
          </a:p>
        </p:txBody>
      </p:sp>
    </p:spTree>
    <p:extLst>
      <p:ext uri="{BB962C8B-B14F-4D97-AF65-F5344CB8AC3E}">
        <p14:creationId xmlns:p14="http://schemas.microsoft.com/office/powerpoint/2010/main" val="103141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7384-6601-1246-FC42-D71A8E03AD65}"/>
              </a:ext>
            </a:extLst>
          </p:cNvPr>
          <p:cNvSpPr>
            <a:spLocks noGrp="1"/>
          </p:cNvSpPr>
          <p:nvPr>
            <p:ph type="title"/>
          </p:nvPr>
        </p:nvSpPr>
        <p:spPr/>
        <p:txBody>
          <a:bodyPr/>
          <a:lstStyle/>
          <a:p>
            <a:r>
              <a:rPr lang="en-US" dirty="0"/>
              <a:t>Envelope Model</a:t>
            </a:r>
          </a:p>
        </p:txBody>
      </p:sp>
      <p:sp>
        <p:nvSpPr>
          <p:cNvPr id="3" name="Content Placeholder 2">
            <a:extLst>
              <a:ext uri="{FF2B5EF4-FFF2-40B4-BE49-F238E27FC236}">
                <a16:creationId xmlns:a16="http://schemas.microsoft.com/office/drawing/2014/main" id="{87B2F367-8CFF-0E9C-CB9E-9617933686A3}"/>
              </a:ext>
            </a:extLst>
          </p:cNvPr>
          <p:cNvSpPr>
            <a:spLocks noGrp="1"/>
          </p:cNvSpPr>
          <p:nvPr>
            <p:ph idx="1"/>
          </p:nvPr>
        </p:nvSpPr>
        <p:spPr>
          <a:xfrm>
            <a:off x="1169274" y="2049393"/>
            <a:ext cx="8595360" cy="4351337"/>
          </a:xfrm>
        </p:spPr>
        <p:txBody>
          <a:bodyPr/>
          <a:lstStyle/>
          <a:p>
            <a:r>
              <a:rPr lang="ko-KR" altLang="en-US" dirty="0"/>
              <a:t>다양한 알고리즘을 통해 </a:t>
            </a:r>
            <a:r>
              <a:rPr lang="en-US" altLang="ko-KR" dirty="0"/>
              <a:t>ENM</a:t>
            </a:r>
            <a:r>
              <a:rPr lang="ko-KR" altLang="en-US" dirty="0"/>
              <a:t>을 한 후 종 분포도 결과를 비교하는 방법</a:t>
            </a:r>
            <a:r>
              <a:rPr lang="en-US" altLang="ko-KR" dirty="0"/>
              <a:t>.</a:t>
            </a:r>
          </a:p>
          <a:p>
            <a:pPr marL="0" indent="0">
              <a:buNone/>
            </a:pPr>
            <a:endParaRPr lang="en-US" altLang="ko-KR" dirty="0"/>
          </a:p>
          <a:p>
            <a:pPr marL="0" indent="0">
              <a:buNone/>
            </a:pPr>
            <a:r>
              <a:rPr lang="ko-KR" altLang="en-US" dirty="0"/>
              <a:t>예</a:t>
            </a:r>
            <a:r>
              <a:rPr lang="en-US" altLang="ko-KR" dirty="0"/>
              <a:t>)</a:t>
            </a:r>
          </a:p>
          <a:p>
            <a:pPr marL="0" indent="0">
              <a:buNone/>
            </a:pPr>
            <a:r>
              <a:rPr lang="en-US" altLang="ko-KR" dirty="0"/>
              <a:t>GLM, Maxent, Boosted Regression Tree </a:t>
            </a:r>
            <a:r>
              <a:rPr lang="ko-KR" altLang="en-US" dirty="0"/>
              <a:t>를 써 각각 분포도를 도출한 후 과반수 이상이 서식한다고 예측한 곳만 서식한다고 예측</a:t>
            </a:r>
            <a:r>
              <a:rPr lang="en-US" altLang="ko-KR" dirty="0"/>
              <a:t>.</a:t>
            </a:r>
          </a:p>
          <a:p>
            <a:pPr marL="0" indent="0">
              <a:buNone/>
            </a:pPr>
            <a:r>
              <a:rPr lang="ko-KR" altLang="en-US" dirty="0"/>
              <a:t>지역단위마다 몇 개의 알고리즘이 서식한다 예측했는지</a:t>
            </a:r>
            <a:r>
              <a:rPr lang="en-US" altLang="ko-KR" dirty="0"/>
              <a:t>.</a:t>
            </a:r>
          </a:p>
          <a:p>
            <a:pPr marL="0" indent="0">
              <a:buNone/>
            </a:pPr>
            <a:r>
              <a:rPr lang="ko-KR" altLang="en-US" dirty="0"/>
              <a:t>각각의 알고리즘에서 나온 분포 확률의 평균값을 구해 분포도를 도출 </a:t>
            </a:r>
            <a:r>
              <a:rPr lang="en-US" altLang="ko-KR" dirty="0"/>
              <a:t>(</a:t>
            </a:r>
            <a:r>
              <a:rPr lang="ko-KR" altLang="en-US" dirty="0" err="1"/>
              <a:t>비추</a:t>
            </a:r>
            <a:r>
              <a:rPr lang="en-US" altLang="ko-KR" dirty="0"/>
              <a:t>)</a:t>
            </a:r>
          </a:p>
          <a:p>
            <a:pPr marL="0" indent="0">
              <a:buNone/>
            </a:pPr>
            <a:endParaRPr lang="en-US" altLang="ko-KR" dirty="0"/>
          </a:p>
          <a:p>
            <a:endParaRPr lang="en-US" dirty="0"/>
          </a:p>
        </p:txBody>
      </p:sp>
    </p:spTree>
    <p:extLst>
      <p:ext uri="{BB962C8B-B14F-4D97-AF65-F5344CB8AC3E}">
        <p14:creationId xmlns:p14="http://schemas.microsoft.com/office/powerpoint/2010/main" val="673284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8E5C-5447-7759-CF63-7C9637CAE27A}"/>
              </a:ext>
            </a:extLst>
          </p:cNvPr>
          <p:cNvSpPr>
            <a:spLocks noGrp="1"/>
          </p:cNvSpPr>
          <p:nvPr>
            <p:ph type="title"/>
          </p:nvPr>
        </p:nvSpPr>
        <p:spPr/>
        <p:txBody>
          <a:bodyPr/>
          <a:lstStyle/>
          <a:p>
            <a:r>
              <a:rPr lang="ko-KR" altLang="en-US" dirty="0"/>
              <a:t>읽으면 좋은 논문들</a:t>
            </a:r>
            <a:endParaRPr lang="en-US" dirty="0"/>
          </a:p>
        </p:txBody>
      </p:sp>
      <p:sp>
        <p:nvSpPr>
          <p:cNvPr id="3" name="Content Placeholder 2">
            <a:extLst>
              <a:ext uri="{FF2B5EF4-FFF2-40B4-BE49-F238E27FC236}">
                <a16:creationId xmlns:a16="http://schemas.microsoft.com/office/drawing/2014/main" id="{8A3DA193-2CA1-A8CA-F548-A9E30AA0F58B}"/>
              </a:ext>
            </a:extLst>
          </p:cNvPr>
          <p:cNvSpPr>
            <a:spLocks noGrp="1"/>
          </p:cNvSpPr>
          <p:nvPr>
            <p:ph idx="1"/>
          </p:nvPr>
        </p:nvSpPr>
        <p:spPr/>
        <p:txBody>
          <a:bodyPr>
            <a:normAutofit fontScale="77500" lnSpcReduction="20000"/>
          </a:bodyPr>
          <a:lstStyle/>
          <a:p>
            <a:endParaRPr lang="en-US" dirty="0"/>
          </a:p>
          <a:p>
            <a:r>
              <a:rPr lang="en-US" dirty="0">
                <a:effectLst/>
              </a:rPr>
              <a:t>Phillips, S. J., &amp; Research, A. (n.d.). A Brief Tutorial on Maxent. Retrieved from http://biodiversityinformatics.amnh.org/open_source/maxent/.</a:t>
            </a:r>
            <a:endParaRPr lang="en-US" dirty="0"/>
          </a:p>
          <a:p>
            <a:r>
              <a:rPr lang="en-US" dirty="0"/>
              <a:t>Phillips, Steven J., Robert P. Anderson, and Robert E. </a:t>
            </a:r>
            <a:r>
              <a:rPr lang="en-US" dirty="0" err="1"/>
              <a:t>Schapire</a:t>
            </a:r>
            <a:r>
              <a:rPr lang="en-US" dirty="0"/>
              <a:t>. "Maximum entropy modeling of species geographic distributions." Ecological modelling 190.3-4 (2006): 231-259.</a:t>
            </a:r>
          </a:p>
          <a:p>
            <a:r>
              <a:rPr lang="en-US" dirty="0" err="1">
                <a:effectLst/>
              </a:rPr>
              <a:t>Elith</a:t>
            </a:r>
            <a:r>
              <a:rPr lang="en-US" dirty="0">
                <a:effectLst/>
              </a:rPr>
              <a:t>, J., Phillips, S. J., Hastie, T., </a:t>
            </a:r>
            <a:r>
              <a:rPr lang="en-US" dirty="0" err="1">
                <a:effectLst/>
              </a:rPr>
              <a:t>Dudík</a:t>
            </a:r>
            <a:r>
              <a:rPr lang="en-US" dirty="0">
                <a:effectLst/>
              </a:rPr>
              <a:t>, M., Chee, Y. E., &amp; Yates, C. J. (2011). A statistical explanation of </a:t>
            </a:r>
            <a:r>
              <a:rPr lang="en-US" dirty="0" err="1">
                <a:effectLst/>
              </a:rPr>
              <a:t>MaxEnt</a:t>
            </a:r>
            <a:r>
              <a:rPr lang="en-US" dirty="0">
                <a:effectLst/>
              </a:rPr>
              <a:t> for ecologists. </a:t>
            </a:r>
            <a:r>
              <a:rPr lang="en-US" i="1" dirty="0">
                <a:effectLst/>
              </a:rPr>
              <a:t>Diversity and Distributions</a:t>
            </a:r>
            <a:r>
              <a:rPr lang="en-US" dirty="0">
                <a:effectLst/>
              </a:rPr>
              <a:t>, </a:t>
            </a:r>
            <a:r>
              <a:rPr lang="en-US" i="1" dirty="0">
                <a:effectLst/>
              </a:rPr>
              <a:t>17</a:t>
            </a:r>
            <a:r>
              <a:rPr lang="en-US" dirty="0">
                <a:effectLst/>
              </a:rPr>
              <a:t>(1), 43–57. </a:t>
            </a:r>
            <a:r>
              <a:rPr lang="en-US" dirty="0">
                <a:effectLst/>
                <a:hlinkClick r:id="rId3"/>
              </a:rPr>
              <a:t>https://doi.org/10.1111/j.1472-4642.2010.00725.x</a:t>
            </a:r>
            <a:endParaRPr lang="en-US" dirty="0">
              <a:effectLst/>
            </a:endParaRPr>
          </a:p>
          <a:p>
            <a:r>
              <a:rPr lang="en-US" dirty="0">
                <a:effectLst/>
              </a:rPr>
              <a:t>Jiménez, L., &amp; </a:t>
            </a:r>
            <a:r>
              <a:rPr lang="en-US" dirty="0" err="1">
                <a:effectLst/>
              </a:rPr>
              <a:t>Soberón</a:t>
            </a:r>
            <a:r>
              <a:rPr lang="en-US" dirty="0">
                <a:effectLst/>
              </a:rPr>
              <a:t>, J. (2020). Leaving the area under the receiving operating characteristic curve behind: An evaluation method for species distribution modelling applications based on presence-only data. </a:t>
            </a:r>
            <a:r>
              <a:rPr lang="en-US" i="1" dirty="0">
                <a:effectLst/>
              </a:rPr>
              <a:t>Methods in Ecology and Evolution</a:t>
            </a:r>
            <a:r>
              <a:rPr lang="en-US" dirty="0">
                <a:effectLst/>
              </a:rPr>
              <a:t>, </a:t>
            </a:r>
            <a:r>
              <a:rPr lang="en-US" i="1" dirty="0">
                <a:effectLst/>
              </a:rPr>
              <a:t>11</a:t>
            </a:r>
            <a:r>
              <a:rPr lang="en-US" dirty="0">
                <a:effectLst/>
              </a:rPr>
              <a:t>(12), 1571–1586. https://doi.org/10.1111/2041-210X.13479</a:t>
            </a:r>
          </a:p>
          <a:p>
            <a:r>
              <a:rPr lang="en-US" dirty="0" err="1">
                <a:effectLst/>
              </a:rPr>
              <a:t>Muscarella</a:t>
            </a:r>
            <a:r>
              <a:rPr lang="en-US" dirty="0">
                <a:effectLst/>
              </a:rPr>
              <a:t>, R., Galante, P. J., </a:t>
            </a:r>
            <a:r>
              <a:rPr lang="en-US" dirty="0" err="1">
                <a:effectLst/>
              </a:rPr>
              <a:t>Soley</a:t>
            </a:r>
            <a:r>
              <a:rPr lang="en-US" dirty="0">
                <a:effectLst/>
              </a:rPr>
              <a:t>-Guardia, M., </a:t>
            </a:r>
            <a:r>
              <a:rPr lang="en-US" dirty="0" err="1">
                <a:effectLst/>
              </a:rPr>
              <a:t>Boria</a:t>
            </a:r>
            <a:r>
              <a:rPr lang="en-US" dirty="0">
                <a:effectLst/>
              </a:rPr>
              <a:t>, R. A., </a:t>
            </a:r>
            <a:r>
              <a:rPr lang="en-US" dirty="0" err="1">
                <a:effectLst/>
              </a:rPr>
              <a:t>Kass</a:t>
            </a:r>
            <a:r>
              <a:rPr lang="en-US" dirty="0">
                <a:effectLst/>
              </a:rPr>
              <a:t>, J. M., </a:t>
            </a:r>
            <a:r>
              <a:rPr lang="en-US" dirty="0" err="1">
                <a:effectLst/>
              </a:rPr>
              <a:t>Uriarte</a:t>
            </a:r>
            <a:r>
              <a:rPr lang="en-US" dirty="0">
                <a:effectLst/>
              </a:rPr>
              <a:t>, M., &amp; Anderson, R. P. (2014). </a:t>
            </a:r>
            <a:r>
              <a:rPr lang="en-US" dirty="0" err="1">
                <a:effectLst/>
              </a:rPr>
              <a:t>ENMeval</a:t>
            </a:r>
            <a:r>
              <a:rPr lang="en-US" dirty="0">
                <a:effectLst/>
              </a:rPr>
              <a:t>: An R package for conducting spatially independent evaluations and estimating optimal model complexity for Maxent ecological niche models . </a:t>
            </a:r>
            <a:r>
              <a:rPr lang="en-US" i="1" dirty="0">
                <a:effectLst/>
              </a:rPr>
              <a:t>Methods in Ecology and Evolution</a:t>
            </a:r>
            <a:r>
              <a:rPr lang="en-US" dirty="0">
                <a:effectLst/>
              </a:rPr>
              <a:t>, </a:t>
            </a:r>
            <a:r>
              <a:rPr lang="en-US" i="1" dirty="0">
                <a:effectLst/>
              </a:rPr>
              <a:t>5</a:t>
            </a:r>
            <a:r>
              <a:rPr lang="en-US" dirty="0">
                <a:effectLst/>
              </a:rPr>
              <a:t>(11), 1198–1205. </a:t>
            </a:r>
            <a:r>
              <a:rPr lang="en-US" dirty="0">
                <a:effectLst/>
                <a:hlinkClick r:id="rId4"/>
              </a:rPr>
              <a:t>https://doi.org/10.1111/2041-210x.12261</a:t>
            </a:r>
            <a:endParaRPr lang="en-US" dirty="0">
              <a:effectLst/>
            </a:endParaRPr>
          </a:p>
          <a:p>
            <a:r>
              <a:rPr lang="en-US" dirty="0">
                <a:effectLst/>
              </a:rPr>
              <a:t>Taylor, A., </a:t>
            </a:r>
            <a:r>
              <a:rPr lang="en-US" dirty="0" err="1">
                <a:effectLst/>
              </a:rPr>
              <a:t>Hafen</a:t>
            </a:r>
            <a:r>
              <a:rPr lang="en-US" dirty="0">
                <a:effectLst/>
              </a:rPr>
              <a:t>, T., Holley, C., Gonzalez, A., &amp; Long, J. (2020). Spatial sampling bias and model complexity in stream‐based species distribution models.pdf. </a:t>
            </a:r>
            <a:r>
              <a:rPr lang="en-US" i="1" dirty="0">
                <a:effectLst/>
              </a:rPr>
              <a:t>Ecology and Evolution</a:t>
            </a:r>
            <a:r>
              <a:rPr lang="en-US" dirty="0">
                <a:effectLst/>
              </a:rPr>
              <a:t>, </a:t>
            </a:r>
            <a:r>
              <a:rPr lang="en-US" i="1" dirty="0">
                <a:effectLst/>
              </a:rPr>
              <a:t>10</a:t>
            </a:r>
            <a:r>
              <a:rPr lang="en-US" dirty="0">
                <a:effectLst/>
              </a:rPr>
              <a:t>, 705–717.</a:t>
            </a:r>
          </a:p>
          <a:p>
            <a:endParaRPr lang="en-US" dirty="0">
              <a:effectLst/>
            </a:endParaRPr>
          </a:p>
          <a:p>
            <a:endParaRPr lang="en-US" dirty="0"/>
          </a:p>
          <a:p>
            <a:endParaRPr lang="en-US" dirty="0"/>
          </a:p>
          <a:p>
            <a:endParaRPr lang="en-US" dirty="0"/>
          </a:p>
        </p:txBody>
      </p:sp>
    </p:spTree>
    <p:extLst>
      <p:ext uri="{BB962C8B-B14F-4D97-AF65-F5344CB8AC3E}">
        <p14:creationId xmlns:p14="http://schemas.microsoft.com/office/powerpoint/2010/main" val="491070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AC402-32AB-7471-CFE8-221C3E9DD108}"/>
              </a:ext>
            </a:extLst>
          </p:cNvPr>
          <p:cNvSpPr>
            <a:spLocks noGrp="1"/>
          </p:cNvSpPr>
          <p:nvPr>
            <p:ph type="title"/>
          </p:nvPr>
        </p:nvSpPr>
        <p:spPr/>
        <p:txBody>
          <a:bodyPr/>
          <a:lstStyle/>
          <a:p>
            <a:r>
              <a:rPr lang="en-US" altLang="ko-KR" dirty="0"/>
              <a:t>R</a:t>
            </a:r>
            <a:r>
              <a:rPr lang="ko-KR" altLang="en-US" dirty="0"/>
              <a:t> 을 활용한 </a:t>
            </a:r>
            <a:r>
              <a:rPr lang="en-US" altLang="ko-KR" dirty="0"/>
              <a:t>Maxent </a:t>
            </a:r>
            <a:r>
              <a:rPr lang="ko-KR" altLang="en-US" dirty="0"/>
              <a:t>써보기</a:t>
            </a:r>
            <a:endParaRPr lang="en-US" dirty="0"/>
          </a:p>
        </p:txBody>
      </p:sp>
      <p:sp>
        <p:nvSpPr>
          <p:cNvPr id="3" name="Content Placeholder 2">
            <a:extLst>
              <a:ext uri="{FF2B5EF4-FFF2-40B4-BE49-F238E27FC236}">
                <a16:creationId xmlns:a16="http://schemas.microsoft.com/office/drawing/2014/main" id="{2564CEF9-758F-DA31-40A3-BA7B1AC6A9D9}"/>
              </a:ext>
            </a:extLst>
          </p:cNvPr>
          <p:cNvSpPr>
            <a:spLocks noGrp="1"/>
          </p:cNvSpPr>
          <p:nvPr>
            <p:ph idx="1"/>
          </p:nvPr>
        </p:nvSpPr>
        <p:spPr>
          <a:xfrm>
            <a:off x="592400" y="2008413"/>
            <a:ext cx="8595360" cy="4351337"/>
          </a:xfrm>
        </p:spPr>
        <p:txBody>
          <a:bodyPr>
            <a:normAutofit fontScale="77500" lnSpcReduction="20000"/>
          </a:bodyPr>
          <a:lstStyle/>
          <a:p>
            <a:r>
              <a:rPr lang="ko-KR" altLang="en-US" dirty="0"/>
              <a:t>육상 </a:t>
            </a:r>
            <a:r>
              <a:rPr lang="en-US" dirty="0"/>
              <a:t>1 </a:t>
            </a:r>
            <a:r>
              <a:rPr lang="ko-KR" altLang="en-US" dirty="0"/>
              <a:t>종 </a:t>
            </a:r>
            <a:r>
              <a:rPr lang="en-US" altLang="ko-KR" dirty="0"/>
              <a:t>(Bradypus variegatus; </a:t>
            </a:r>
            <a:r>
              <a:rPr lang="ko-KR" altLang="en-US" dirty="0"/>
              <a:t>남아메리카</a:t>
            </a:r>
            <a:r>
              <a:rPr lang="en-US" altLang="ko-KR" dirty="0"/>
              <a:t>)</a:t>
            </a:r>
          </a:p>
          <a:p>
            <a:pPr marL="0" indent="0">
              <a:buNone/>
            </a:pPr>
            <a:endParaRPr lang="en-US" altLang="ko-KR" dirty="0"/>
          </a:p>
          <a:p>
            <a:endParaRPr lang="en-US" altLang="ko-KR" dirty="0"/>
          </a:p>
          <a:p>
            <a:endParaRPr lang="en-US" altLang="ko-KR" dirty="0"/>
          </a:p>
          <a:p>
            <a:endParaRPr lang="en-US" altLang="ko-KR" dirty="0"/>
          </a:p>
          <a:p>
            <a:r>
              <a:rPr lang="ko-KR" altLang="en-US" dirty="0"/>
              <a:t>민물</a:t>
            </a:r>
            <a:r>
              <a:rPr lang="en-US" dirty="0"/>
              <a:t>1 </a:t>
            </a:r>
            <a:r>
              <a:rPr lang="ko-KR" altLang="en-US" dirty="0"/>
              <a:t>종 </a:t>
            </a:r>
            <a:r>
              <a:rPr lang="en-US" altLang="ko-KR" dirty="0"/>
              <a:t>(Corbicula </a:t>
            </a:r>
            <a:r>
              <a:rPr lang="en-US" altLang="ko-KR" dirty="0" err="1"/>
              <a:t>fluminea</a:t>
            </a:r>
            <a:r>
              <a:rPr lang="en-US" altLang="ko-KR" dirty="0"/>
              <a:t> (</a:t>
            </a:r>
            <a:r>
              <a:rPr lang="ko-KR" altLang="en-US" dirty="0" err="1"/>
              <a:t>재첩</a:t>
            </a:r>
            <a:r>
              <a:rPr lang="en-US" altLang="ko-KR" dirty="0"/>
              <a:t>);Study area: </a:t>
            </a:r>
            <a:r>
              <a:rPr lang="ko-KR" altLang="en-US" dirty="0"/>
              <a:t>미국 </a:t>
            </a:r>
            <a:r>
              <a:rPr lang="en-US" altLang="ko-KR" dirty="0"/>
              <a:t>Hydrological Unit Code 06)</a:t>
            </a:r>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ENMeval</a:t>
            </a:r>
            <a:r>
              <a:rPr lang="ko-KR" altLang="en-US" dirty="0"/>
              <a:t> 이란 </a:t>
            </a:r>
            <a:r>
              <a:rPr lang="en-US" altLang="ko-KR" dirty="0"/>
              <a:t>R</a:t>
            </a:r>
            <a:r>
              <a:rPr lang="ko-KR" altLang="en-US" dirty="0"/>
              <a:t>패키지 활용 </a:t>
            </a:r>
            <a:r>
              <a:rPr lang="en-US" altLang="ko-KR" dirty="0"/>
              <a:t>(</a:t>
            </a:r>
            <a:r>
              <a:rPr lang="ko-KR" altLang="en-US" dirty="0"/>
              <a:t>모델 튜닝과 데이터 분할 하기에 편리한 패키지</a:t>
            </a:r>
            <a:r>
              <a:rPr lang="en-US" altLang="ko-KR" dirty="0"/>
              <a:t>)</a:t>
            </a:r>
          </a:p>
          <a:p>
            <a:endParaRPr lang="en-US" altLang="ko-KR" dirty="0"/>
          </a:p>
        </p:txBody>
      </p:sp>
      <p:pic>
        <p:nvPicPr>
          <p:cNvPr id="1026" name="Picture 2" descr="Asian clam (Corbicula fluminea) - Species Profile">
            <a:extLst>
              <a:ext uri="{FF2B5EF4-FFF2-40B4-BE49-F238E27FC236}">
                <a16:creationId xmlns:a16="http://schemas.microsoft.com/office/drawing/2014/main" id="{69AF32F7-D3D2-8EC7-15D0-455987C51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383083"/>
            <a:ext cx="1726257" cy="1155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wn-throated Three-toed Sloth (Bradypus variegatus) · iNaturalist">
            <a:extLst>
              <a:ext uri="{FF2B5EF4-FFF2-40B4-BE49-F238E27FC236}">
                <a16:creationId xmlns:a16="http://schemas.microsoft.com/office/drawing/2014/main" id="{58FD4733-C615-38B6-42A4-8D91868A8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70" y="2474917"/>
            <a:ext cx="1938634" cy="12900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3E9B9E-2C27-6855-B8D0-FE89CEF467D7}"/>
              </a:ext>
            </a:extLst>
          </p:cNvPr>
          <p:cNvSpPr txBox="1"/>
          <p:nvPr/>
        </p:nvSpPr>
        <p:spPr>
          <a:xfrm>
            <a:off x="3100004" y="3534158"/>
            <a:ext cx="1420585" cy="230832"/>
          </a:xfrm>
          <a:prstGeom prst="rect">
            <a:avLst/>
          </a:prstGeom>
          <a:noFill/>
        </p:spPr>
        <p:txBody>
          <a:bodyPr wrap="square" rtlCol="0">
            <a:spAutoFit/>
          </a:bodyPr>
          <a:lstStyle/>
          <a:p>
            <a:r>
              <a:rPr lang="en-US" sz="900" dirty="0" err="1"/>
              <a:t>inaturalist</a:t>
            </a:r>
            <a:endParaRPr lang="en-US" sz="900" dirty="0"/>
          </a:p>
        </p:txBody>
      </p:sp>
      <p:pic>
        <p:nvPicPr>
          <p:cNvPr id="5" name="Picture 2" descr="undefined">
            <a:extLst>
              <a:ext uri="{FF2B5EF4-FFF2-40B4-BE49-F238E27FC236}">
                <a16:creationId xmlns:a16="http://schemas.microsoft.com/office/drawing/2014/main" id="{C597AE3B-654D-43E1-C194-B5EA82089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979" y="4097922"/>
            <a:ext cx="4029561" cy="2578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0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1037792" y="2312278"/>
                <a:ext cx="8595360" cy="4351337"/>
              </a:xfrm>
            </p:spPr>
            <p:txBody>
              <a:bodyPr/>
              <a:lstStyle/>
              <a:p>
                <a:r>
                  <a:rPr lang="en-US" dirty="0"/>
                  <a:t>Distribution= </a:t>
                </a:r>
                <a:r>
                  <a:rPr lang="ko-KR" altLang="en-US" dirty="0"/>
                  <a:t>분포도 </a:t>
                </a:r>
                <a:r>
                  <a:rPr lang="en-US" altLang="ko-KR" dirty="0"/>
                  <a:t>(</a:t>
                </a:r>
                <a:r>
                  <a:rPr lang="ko-KR" altLang="en-US" dirty="0"/>
                  <a:t>지리적 의미</a:t>
                </a:r>
                <a:r>
                  <a:rPr lang="en-US" altLang="ko-KR" dirty="0"/>
                  <a:t>)</a:t>
                </a:r>
              </a:p>
              <a:p>
                <a:r>
                  <a:rPr lang="en-US" dirty="0"/>
                  <a:t>Niche = </a:t>
                </a:r>
                <a:r>
                  <a:rPr lang="ko-KR" altLang="en-US" dirty="0"/>
                  <a:t>지위 </a:t>
                </a:r>
                <a:r>
                  <a:rPr lang="en-US" altLang="ko-KR" dirty="0"/>
                  <a:t>(</a:t>
                </a:r>
                <a:r>
                  <a:rPr lang="ko-KR" altLang="en-US" dirty="0"/>
                  <a:t>서식환경적 의미</a:t>
                </a:r>
                <a:r>
                  <a:rPr lang="en-US" altLang="ko-KR" dirty="0"/>
                  <a:t>)</a:t>
                </a:r>
              </a:p>
              <a:p>
                <a:endParaRPr lang="en-US" dirty="0"/>
              </a:p>
              <a:p>
                <a:pPr marL="0" indent="0">
                  <a:buNone/>
                </a:pPr>
                <a:r>
                  <a:rPr lang="en-US" dirty="0"/>
                  <a:t>A= </a:t>
                </a:r>
                <a:r>
                  <a:rPr lang="ko-KR" altLang="en-US" dirty="0"/>
                  <a:t>종의 지위</a:t>
                </a:r>
                <a:r>
                  <a:rPr lang="en-US" altLang="ko-KR" dirty="0"/>
                  <a:t>(</a:t>
                </a:r>
                <a:r>
                  <a:rPr lang="ko-KR" altLang="en-US" dirty="0"/>
                  <a:t>환경</a:t>
                </a:r>
                <a:r>
                  <a:rPr lang="en-US" altLang="ko-KR" dirty="0"/>
                  <a:t>)</a:t>
                </a:r>
                <a:r>
                  <a:rPr lang="ko-KR" altLang="en-US" dirty="0"/>
                  <a:t>를 갖춘 지역</a:t>
                </a:r>
                <a:endParaRPr lang="en-US" altLang="ko-KR" dirty="0"/>
              </a:p>
              <a:p>
                <a:pPr marL="0" indent="0">
                  <a:buNone/>
                </a:pPr>
                <a:r>
                  <a:rPr lang="en-US" dirty="0"/>
                  <a:t>M= </a:t>
                </a:r>
                <a:r>
                  <a:rPr lang="ko-KR" altLang="en-US" dirty="0"/>
                  <a:t>종이 접근가능한 지역</a:t>
                </a:r>
                <a:endParaRPr lang="en-US" altLang="ko-KR" dirty="0"/>
              </a:p>
              <a:p>
                <a:pPr marL="0" indent="0">
                  <a:buNone/>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i="1" dirty="0" smtClean="0">
                            <a:latin typeface="Cambria Math" panose="02040503050406030204" pitchFamily="18" charset="0"/>
                          </a:rPr>
                          <m:t>0</m:t>
                        </m:r>
                      </m:sub>
                    </m:sSub>
                  </m:oMath>
                </a14:m>
                <a:r>
                  <a:rPr lang="en-US" dirty="0"/>
                  <a:t>= </a:t>
                </a:r>
                <a:r>
                  <a:rPr lang="ko-KR" altLang="en-US" dirty="0" err="1"/>
                  <a:t>접근가능하고</a:t>
                </a:r>
                <a:r>
                  <a:rPr lang="ko-KR" altLang="en-US" dirty="0"/>
                  <a:t> 지위를 </a:t>
                </a:r>
                <a:r>
                  <a:rPr lang="ko-KR" altLang="en-US" dirty="0" err="1"/>
                  <a:t>갖춘지역</a:t>
                </a:r>
                <a:endParaRPr lang="en-US" altLang="ko-KR" dirty="0"/>
              </a:p>
              <a:p>
                <a:pPr marL="0" indent="0">
                  <a:buNone/>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b="0" i="1" dirty="0" smtClean="0">
                            <a:latin typeface="Cambria Math" panose="02040503050406030204" pitchFamily="18" charset="0"/>
                          </a:rPr>
                          <m:t>𝐼</m:t>
                        </m:r>
                      </m:sub>
                    </m:sSub>
                    <m:r>
                      <a:rPr lang="en-US" i="1" dirty="0" smtClean="0">
                        <a:latin typeface="Cambria Math" panose="02040503050406030204" pitchFamily="18" charset="0"/>
                      </a:rPr>
                      <m:t> </m:t>
                    </m:r>
                  </m:oMath>
                </a14:m>
                <a:r>
                  <a:rPr lang="en-US" dirty="0"/>
                  <a:t>=</a:t>
                </a:r>
                <a:r>
                  <a:rPr lang="ko-KR" altLang="en-US" dirty="0"/>
                  <a:t>지위를 갖췄으나 </a:t>
                </a:r>
                <a:r>
                  <a:rPr lang="ko-KR" altLang="en-US" dirty="0" err="1"/>
                  <a:t>접근불가능한</a:t>
                </a:r>
                <a:r>
                  <a:rPr lang="ko-KR" altLang="en-US" dirty="0"/>
                  <a:t> 지역</a:t>
                </a:r>
                <a:endParaRPr lang="en-US" altLang="ko-KR" dirty="0"/>
              </a:p>
              <a:p>
                <a:pPr marL="0" indent="0">
                  <a:buNone/>
                </a:pPr>
                <a:r>
                  <a:rPr lang="ko-KR" altLang="en-US" dirty="0"/>
                  <a:t>흰 도형 </a:t>
                </a:r>
                <a:r>
                  <a:rPr lang="en-US" altLang="ko-KR" dirty="0"/>
                  <a:t>= </a:t>
                </a:r>
                <a:r>
                  <a:rPr lang="ko-KR" altLang="en-US" dirty="0"/>
                  <a:t>발견 샘플</a:t>
                </a:r>
                <a:endParaRPr lang="en-US" altLang="ko-KR" dirty="0"/>
              </a:p>
              <a:p>
                <a:pPr marL="0" indent="0">
                  <a:buNone/>
                </a:pPr>
                <a:r>
                  <a:rPr lang="ko-KR" altLang="en-US" dirty="0"/>
                  <a:t>검은 도형 </a:t>
                </a:r>
                <a:r>
                  <a:rPr lang="en-US" altLang="ko-KR" dirty="0"/>
                  <a:t>= </a:t>
                </a:r>
                <a:r>
                  <a:rPr lang="ko-KR" altLang="en-US" dirty="0" err="1"/>
                  <a:t>미발견</a:t>
                </a:r>
                <a:r>
                  <a:rPr lang="ko-KR" altLang="en-US" dirty="0"/>
                  <a:t> 샘플</a:t>
                </a:r>
                <a:endParaRPr lang="en-US" altLang="ko-KR" dirty="0"/>
              </a:p>
              <a:p>
                <a:endParaRPr lang="en-US" dirty="0"/>
              </a:p>
            </p:txBody>
          </p:sp>
        </mc:Choice>
        <mc:Fallback xmlns="">
          <p:sp>
            <p:nvSpPr>
              <p:cNvPr id="3" name="Content Placeholder 2">
                <a:extLst>
                  <a:ext uri="{FF2B5EF4-FFF2-40B4-BE49-F238E27FC236}">
                    <a16:creationId xmlns:a16="http://schemas.microsoft.com/office/drawing/2014/main" id="{3467C3ED-598B-89BE-E38D-E905DE7A5A69}"/>
                  </a:ext>
                </a:extLst>
              </p:cNvPr>
              <p:cNvSpPr>
                <a:spLocks noGrp="1" noRot="1" noChangeAspect="1" noMove="1" noResize="1" noEditPoints="1" noAdjustHandles="1" noChangeArrowheads="1" noChangeShapeType="1" noTextEdit="1"/>
              </p:cNvSpPr>
              <p:nvPr>
                <p:ph idx="1"/>
              </p:nvPr>
            </p:nvSpPr>
            <p:spPr>
              <a:xfrm>
                <a:off x="1037792" y="2312278"/>
                <a:ext cx="8595360" cy="4351337"/>
              </a:xfrm>
              <a:blipFill>
                <a:blip r:embed="rId3"/>
                <a:stretch>
                  <a:fillRect l="-567" t="-9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F29F49-D0E2-2736-2D92-431A9493F913}"/>
              </a:ext>
            </a:extLst>
          </p:cNvPr>
          <p:cNvPicPr>
            <a:picLocks noChangeAspect="1"/>
          </p:cNvPicPr>
          <p:nvPr/>
        </p:nvPicPr>
        <p:blipFill>
          <a:blip r:embed="rId4"/>
          <a:stretch>
            <a:fillRect/>
          </a:stretch>
        </p:blipFill>
        <p:spPr>
          <a:xfrm>
            <a:off x="5433524" y="2312278"/>
            <a:ext cx="5620776" cy="4438415"/>
          </a:xfrm>
          <a:prstGeom prst="rect">
            <a:avLst/>
          </a:prstGeom>
        </p:spPr>
      </p:pic>
      <p:sp>
        <p:nvSpPr>
          <p:cNvPr id="6" name="TextBox 5">
            <a:extLst>
              <a:ext uri="{FF2B5EF4-FFF2-40B4-BE49-F238E27FC236}">
                <a16:creationId xmlns:a16="http://schemas.microsoft.com/office/drawing/2014/main" id="{A9B40F7E-8059-9E9F-950A-53C68F274D38}"/>
              </a:ext>
            </a:extLst>
          </p:cNvPr>
          <p:cNvSpPr txBox="1"/>
          <p:nvPr/>
        </p:nvSpPr>
        <p:spPr>
          <a:xfrm>
            <a:off x="8010144" y="4162153"/>
            <a:ext cx="795528" cy="369332"/>
          </a:xfrm>
          <a:prstGeom prst="rect">
            <a:avLst/>
          </a:prstGeom>
          <a:noFill/>
        </p:spPr>
        <p:txBody>
          <a:bodyPr wrap="square" rtlCol="0">
            <a:spAutoFit/>
          </a:bodyPr>
          <a:lstStyle/>
          <a:p>
            <a:r>
              <a:rPr lang="en-US" dirty="0">
                <a:solidFill>
                  <a:srgbClr val="FF0000"/>
                </a:solidFill>
              </a:rPr>
              <a:t>SDM</a:t>
            </a:r>
          </a:p>
        </p:txBody>
      </p:sp>
      <p:sp>
        <p:nvSpPr>
          <p:cNvPr id="7" name="TextBox 6">
            <a:extLst>
              <a:ext uri="{FF2B5EF4-FFF2-40B4-BE49-F238E27FC236}">
                <a16:creationId xmlns:a16="http://schemas.microsoft.com/office/drawing/2014/main" id="{AA973096-AE88-731D-507C-3C57A8954B93}"/>
              </a:ext>
            </a:extLst>
          </p:cNvPr>
          <p:cNvSpPr txBox="1"/>
          <p:nvPr/>
        </p:nvSpPr>
        <p:spPr>
          <a:xfrm>
            <a:off x="7210640" y="3329206"/>
            <a:ext cx="914400" cy="369332"/>
          </a:xfrm>
          <a:prstGeom prst="rect">
            <a:avLst/>
          </a:prstGeom>
          <a:noFill/>
        </p:spPr>
        <p:txBody>
          <a:bodyPr wrap="square" rtlCol="0">
            <a:spAutoFit/>
          </a:bodyPr>
          <a:lstStyle/>
          <a:p>
            <a:r>
              <a:rPr lang="en-US" dirty="0">
                <a:solidFill>
                  <a:srgbClr val="FF0000"/>
                </a:solidFill>
              </a:rPr>
              <a:t>ENM</a:t>
            </a:r>
          </a:p>
        </p:txBody>
      </p:sp>
    </p:spTree>
    <p:extLst>
      <p:ext uri="{BB962C8B-B14F-4D97-AF65-F5344CB8AC3E}">
        <p14:creationId xmlns:p14="http://schemas.microsoft.com/office/powerpoint/2010/main" val="76304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88BA-1F1E-F9D2-349F-991C05A359D5}"/>
              </a:ext>
            </a:extLst>
          </p:cNvPr>
          <p:cNvSpPr>
            <a:spLocks noGrp="1"/>
          </p:cNvSpPr>
          <p:nvPr>
            <p:ph type="title"/>
          </p:nvPr>
        </p:nvSpPr>
        <p:spPr>
          <a:xfrm>
            <a:off x="1037792" y="737093"/>
            <a:ext cx="9692640" cy="1325562"/>
          </a:xfrm>
        </p:spPr>
        <p:txBody>
          <a:bodyPr>
            <a:normAutofit fontScale="90000"/>
          </a:bodyPr>
          <a:lstStyle/>
          <a:p>
            <a:r>
              <a:rPr lang="en-US" altLang="ko-KR" dirty="0"/>
              <a:t>Species Distribution Modeling (SDM)</a:t>
            </a:r>
            <a:br>
              <a:rPr lang="en-US" altLang="ko-KR" dirty="0"/>
            </a:br>
            <a:r>
              <a:rPr lang="en-US" altLang="ko-KR" dirty="0"/>
              <a:t>vs</a:t>
            </a:r>
            <a:br>
              <a:rPr lang="en-US" altLang="ko-KR" dirty="0"/>
            </a:br>
            <a:r>
              <a:rPr lang="en-US" altLang="ko-KR" dirty="0"/>
              <a:t>Ecological Niche Modeling (ENM)</a:t>
            </a:r>
            <a:endParaRPr lang="en-US" dirty="0"/>
          </a:p>
        </p:txBody>
      </p:sp>
      <p:sp>
        <p:nvSpPr>
          <p:cNvPr id="3" name="Content Placeholder 2">
            <a:extLst>
              <a:ext uri="{FF2B5EF4-FFF2-40B4-BE49-F238E27FC236}">
                <a16:creationId xmlns:a16="http://schemas.microsoft.com/office/drawing/2014/main" id="{3467C3ED-598B-89BE-E38D-E905DE7A5A69}"/>
              </a:ext>
            </a:extLst>
          </p:cNvPr>
          <p:cNvSpPr>
            <a:spLocks noGrp="1"/>
          </p:cNvSpPr>
          <p:nvPr>
            <p:ph idx="1"/>
          </p:nvPr>
        </p:nvSpPr>
        <p:spPr>
          <a:xfrm>
            <a:off x="1037792" y="2390758"/>
            <a:ext cx="8595360" cy="4351337"/>
          </a:xfrm>
        </p:spPr>
        <p:txBody>
          <a:bodyPr/>
          <a:lstStyle/>
          <a:p>
            <a:pPr marL="0" indent="0">
              <a:buNone/>
            </a:pPr>
            <a:r>
              <a:rPr lang="en-US" dirty="0"/>
              <a:t>ENM</a:t>
            </a:r>
            <a:r>
              <a:rPr lang="ko-KR" altLang="en-US" dirty="0"/>
              <a:t>을 </a:t>
            </a:r>
            <a:r>
              <a:rPr lang="ko-KR" altLang="en-US" dirty="0" err="1"/>
              <a:t>써야하는</a:t>
            </a:r>
            <a:r>
              <a:rPr lang="ko-KR" altLang="en-US" dirty="0"/>
              <a:t> 연구주제들</a:t>
            </a:r>
            <a:r>
              <a:rPr lang="en-US" altLang="ko-KR" dirty="0"/>
              <a:t>:</a:t>
            </a:r>
          </a:p>
          <a:p>
            <a:pPr>
              <a:buFontTx/>
              <a:buChar char="-"/>
            </a:pPr>
            <a:r>
              <a:rPr lang="ko-KR" altLang="en-US" dirty="0"/>
              <a:t>외래종이 서식지를 어디까지 침범할 수 있을까</a:t>
            </a:r>
            <a:endParaRPr lang="en-US" altLang="ko-KR" dirty="0"/>
          </a:p>
          <a:p>
            <a:pPr>
              <a:buFontTx/>
              <a:buChar char="-"/>
            </a:pPr>
            <a:r>
              <a:rPr lang="ko-KR" altLang="en-US" dirty="0"/>
              <a:t>종복원을 하면 서식지를 어디까지 되찾을 수 있을까</a:t>
            </a:r>
            <a:endParaRPr lang="en-US" altLang="ko-KR" dirty="0"/>
          </a:p>
          <a:p>
            <a:pPr>
              <a:buFontTx/>
              <a:buChar char="-"/>
            </a:pPr>
            <a:r>
              <a:rPr lang="ko-KR" altLang="en-US" dirty="0"/>
              <a:t>기후변화가 일어난 미래에는</a:t>
            </a:r>
            <a:r>
              <a:rPr lang="en-US" altLang="ko-KR" dirty="0"/>
              <a:t> </a:t>
            </a:r>
            <a:r>
              <a:rPr lang="ko-KR" altLang="en-US" dirty="0"/>
              <a:t>이 종들이 어디에 서식할까</a:t>
            </a:r>
            <a:r>
              <a:rPr lang="en-US" altLang="ko-KR" dirty="0"/>
              <a:t>?</a:t>
            </a:r>
          </a:p>
          <a:p>
            <a:pPr marL="0" indent="0">
              <a:buNone/>
            </a:pPr>
            <a:endParaRPr lang="en-US" dirty="0"/>
          </a:p>
          <a:p>
            <a:pPr marL="0" indent="0">
              <a:buNone/>
            </a:pPr>
            <a:r>
              <a:rPr lang="en-US" dirty="0"/>
              <a:t>SDM </a:t>
            </a:r>
            <a:r>
              <a:rPr lang="ko-KR" altLang="en-US" dirty="0"/>
              <a:t>을 </a:t>
            </a:r>
            <a:r>
              <a:rPr lang="ko-KR" altLang="en-US" dirty="0" err="1"/>
              <a:t>써야하는</a:t>
            </a:r>
            <a:r>
              <a:rPr lang="ko-KR" altLang="en-US" dirty="0"/>
              <a:t> 연구주제들</a:t>
            </a:r>
            <a:r>
              <a:rPr lang="en-US" altLang="ko-KR" dirty="0"/>
              <a:t>:</a:t>
            </a:r>
          </a:p>
          <a:p>
            <a:pPr>
              <a:buFontTx/>
              <a:buChar char="-"/>
            </a:pPr>
            <a:r>
              <a:rPr lang="ko-KR" altLang="en-US" dirty="0"/>
              <a:t>현제 이 종들은 어디에 서식하고 있을까</a:t>
            </a:r>
            <a:r>
              <a:rPr lang="en-US" altLang="ko-KR" dirty="0"/>
              <a:t>?</a:t>
            </a:r>
          </a:p>
        </p:txBody>
      </p:sp>
      <p:sp>
        <p:nvSpPr>
          <p:cNvPr id="8" name="TextBox 7">
            <a:extLst>
              <a:ext uri="{FF2B5EF4-FFF2-40B4-BE49-F238E27FC236}">
                <a16:creationId xmlns:a16="http://schemas.microsoft.com/office/drawing/2014/main" id="{AAF7ACC1-CC3A-FF01-45F5-3CD5F68F51C4}"/>
              </a:ext>
            </a:extLst>
          </p:cNvPr>
          <p:cNvSpPr txBox="1"/>
          <p:nvPr/>
        </p:nvSpPr>
        <p:spPr>
          <a:xfrm>
            <a:off x="5639562" y="6120907"/>
            <a:ext cx="6103620" cy="646331"/>
          </a:xfrm>
          <a:prstGeom prst="rect">
            <a:avLst/>
          </a:prstGeom>
          <a:noFill/>
        </p:spPr>
        <p:txBody>
          <a:bodyPr wrap="square">
            <a:spAutoFit/>
          </a:bodyPr>
          <a:lstStyle/>
          <a:p>
            <a:r>
              <a:rPr lang="en-US" dirty="0"/>
              <a:t>SDM </a:t>
            </a:r>
            <a:r>
              <a:rPr lang="ko-KR" altLang="en-US" dirty="0"/>
              <a:t>을 썼다고 발표한 </a:t>
            </a:r>
            <a:r>
              <a:rPr lang="en-US" altLang="ko-KR" dirty="0"/>
              <a:t>126</a:t>
            </a:r>
            <a:r>
              <a:rPr lang="ko-KR" altLang="en-US" dirty="0"/>
              <a:t> </a:t>
            </a:r>
            <a:r>
              <a:rPr lang="ko-KR" altLang="en-US" dirty="0" err="1"/>
              <a:t>논문중</a:t>
            </a:r>
            <a:r>
              <a:rPr lang="ko-KR" altLang="en-US" dirty="0"/>
              <a:t> </a:t>
            </a:r>
            <a:r>
              <a:rPr lang="en-US" altLang="ko-KR" dirty="0"/>
              <a:t>50.8% </a:t>
            </a:r>
            <a:r>
              <a:rPr lang="ko-KR" altLang="en-US" dirty="0"/>
              <a:t>는 </a:t>
            </a:r>
            <a:r>
              <a:rPr lang="en-US" altLang="ko-KR" dirty="0"/>
              <a:t>ENM </a:t>
            </a:r>
            <a:r>
              <a:rPr lang="ko-KR" altLang="en-US" dirty="0"/>
              <a:t>에 더 가까운 연구를 했다</a:t>
            </a:r>
            <a:r>
              <a:rPr lang="en-US" altLang="ko-KR" dirty="0"/>
              <a:t>. (Peterson</a:t>
            </a:r>
            <a:r>
              <a:rPr lang="ko-KR" altLang="en-US" dirty="0"/>
              <a:t> </a:t>
            </a:r>
            <a:r>
              <a:rPr lang="en-US" altLang="ko-KR" dirty="0"/>
              <a:t>and</a:t>
            </a:r>
            <a:r>
              <a:rPr lang="ko-KR" altLang="en-US" dirty="0"/>
              <a:t> </a:t>
            </a:r>
            <a:r>
              <a:rPr lang="en-US" altLang="ko-KR" dirty="0" err="1"/>
              <a:t>Soberon</a:t>
            </a:r>
            <a:r>
              <a:rPr lang="en-US" altLang="ko-KR" dirty="0"/>
              <a:t> 2012)</a:t>
            </a:r>
            <a:endParaRPr lang="en-US" dirty="0"/>
          </a:p>
        </p:txBody>
      </p:sp>
    </p:spTree>
    <p:extLst>
      <p:ext uri="{BB962C8B-B14F-4D97-AF65-F5344CB8AC3E}">
        <p14:creationId xmlns:p14="http://schemas.microsoft.com/office/powerpoint/2010/main" val="410037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3832-B616-BB63-D011-8739A29D9F49}"/>
              </a:ext>
            </a:extLst>
          </p:cNvPr>
          <p:cNvSpPr>
            <a:spLocks noGrp="1"/>
          </p:cNvSpPr>
          <p:nvPr>
            <p:ph type="ctrTitle"/>
          </p:nvPr>
        </p:nvSpPr>
        <p:spPr/>
        <p:txBody>
          <a:bodyPr>
            <a:normAutofit/>
          </a:bodyPr>
          <a:lstStyle/>
          <a:p>
            <a:r>
              <a:rPr lang="en-US" altLang="ko-KR" dirty="0"/>
              <a:t>Maxent </a:t>
            </a:r>
            <a:r>
              <a:rPr lang="ko-KR" altLang="en-US" dirty="0"/>
              <a:t>를 이용한</a:t>
            </a:r>
            <a:br>
              <a:rPr lang="en-US" altLang="ko-KR" dirty="0"/>
            </a:br>
            <a:r>
              <a:rPr lang="ko-KR" altLang="en-US" dirty="0"/>
              <a:t>생태 지위 모델링</a:t>
            </a:r>
            <a:br>
              <a:rPr lang="en-US" altLang="ko-KR" dirty="0"/>
            </a:br>
            <a:r>
              <a:rPr lang="en-US" altLang="ko-KR" dirty="0"/>
              <a:t>(ENM: Ecological Niche Modeling)</a:t>
            </a:r>
            <a:endParaRPr lang="en-US" dirty="0"/>
          </a:p>
        </p:txBody>
      </p:sp>
      <p:sp>
        <p:nvSpPr>
          <p:cNvPr id="3" name="Subtitle 2">
            <a:extLst>
              <a:ext uri="{FF2B5EF4-FFF2-40B4-BE49-F238E27FC236}">
                <a16:creationId xmlns:a16="http://schemas.microsoft.com/office/drawing/2014/main" id="{B8C6255C-A85F-A2CB-392C-D591F87F2D1A}"/>
              </a:ext>
            </a:extLst>
          </p:cNvPr>
          <p:cNvSpPr>
            <a:spLocks noGrp="1"/>
          </p:cNvSpPr>
          <p:nvPr>
            <p:ph type="subTitle" idx="1"/>
          </p:nvPr>
        </p:nvSpPr>
        <p:spPr>
          <a:xfrm>
            <a:off x="1536192" y="5030788"/>
            <a:ext cx="9144000" cy="1655762"/>
          </a:xfrm>
        </p:spPr>
        <p:txBody>
          <a:bodyPr/>
          <a:lstStyle/>
          <a:p>
            <a:pPr algn="ctr"/>
            <a:r>
              <a:rPr lang="ko-KR" altLang="en-US" dirty="0"/>
              <a:t>윤현석</a:t>
            </a:r>
            <a:endParaRPr lang="en-US" dirty="0"/>
          </a:p>
        </p:txBody>
      </p:sp>
    </p:spTree>
    <p:extLst>
      <p:ext uri="{BB962C8B-B14F-4D97-AF65-F5344CB8AC3E}">
        <p14:creationId xmlns:p14="http://schemas.microsoft.com/office/powerpoint/2010/main" val="417581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A039-DFE7-F822-2076-5640637EB1D2}"/>
              </a:ext>
            </a:extLst>
          </p:cNvPr>
          <p:cNvSpPr>
            <a:spLocks noGrp="1"/>
          </p:cNvSpPr>
          <p:nvPr>
            <p:ph type="title"/>
          </p:nvPr>
        </p:nvSpPr>
        <p:spPr/>
        <p:txBody>
          <a:bodyPr/>
          <a:lstStyle/>
          <a:p>
            <a:r>
              <a:rPr lang="ko-KR" altLang="en-US" dirty="0"/>
              <a:t>다양한 </a:t>
            </a:r>
            <a:r>
              <a:rPr lang="en-US" altLang="ko-KR" dirty="0"/>
              <a:t>ENM </a:t>
            </a:r>
            <a:r>
              <a:rPr lang="ko-KR" altLang="en-US" dirty="0"/>
              <a:t>방법들</a:t>
            </a:r>
            <a:endParaRPr lang="en-US" dirty="0"/>
          </a:p>
        </p:txBody>
      </p:sp>
      <p:sp>
        <p:nvSpPr>
          <p:cNvPr id="3" name="Content Placeholder 2">
            <a:extLst>
              <a:ext uri="{FF2B5EF4-FFF2-40B4-BE49-F238E27FC236}">
                <a16:creationId xmlns:a16="http://schemas.microsoft.com/office/drawing/2014/main" id="{8EBB1C7D-C0A4-3180-CE5D-2E95A369F652}"/>
              </a:ext>
            </a:extLst>
          </p:cNvPr>
          <p:cNvSpPr>
            <a:spLocks noGrp="1"/>
          </p:cNvSpPr>
          <p:nvPr>
            <p:ph idx="1"/>
          </p:nvPr>
        </p:nvSpPr>
        <p:spPr>
          <a:xfrm>
            <a:off x="1261872" y="1810512"/>
            <a:ext cx="8595360" cy="4351337"/>
          </a:xfrm>
        </p:spPr>
        <p:txBody>
          <a:bodyPr/>
          <a:lstStyle/>
          <a:p>
            <a:r>
              <a:rPr lang="en-US" dirty="0">
                <a:solidFill>
                  <a:srgbClr val="FFFF00"/>
                </a:solidFill>
              </a:rPr>
              <a:t>Correlative models</a:t>
            </a:r>
          </a:p>
          <a:p>
            <a:endParaRPr lang="en-US" dirty="0"/>
          </a:p>
          <a:p>
            <a:r>
              <a:rPr lang="en-US" dirty="0"/>
              <a:t>Mechanistic Models</a:t>
            </a:r>
          </a:p>
          <a:p>
            <a:endParaRPr lang="en-US" dirty="0"/>
          </a:p>
          <a:p>
            <a:endParaRPr lang="en-US" dirty="0"/>
          </a:p>
          <a:p>
            <a:r>
              <a:rPr lang="en-US" dirty="0"/>
              <a:t>Process-oriented Models</a:t>
            </a:r>
          </a:p>
        </p:txBody>
      </p:sp>
      <p:pic>
        <p:nvPicPr>
          <p:cNvPr id="205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EDDA10E1-50B5-F1BE-07AF-D37C795B8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996" y="2398046"/>
            <a:ext cx="8897112" cy="3989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4DCBD0-B8EB-111B-81B1-FA1DA77530C8}"/>
              </a:ext>
            </a:extLst>
          </p:cNvPr>
          <p:cNvSpPr/>
          <p:nvPr/>
        </p:nvSpPr>
        <p:spPr>
          <a:xfrm>
            <a:off x="7731579" y="4841421"/>
            <a:ext cx="2125653" cy="132042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1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A039-DFE7-F822-2076-5640637EB1D2}"/>
              </a:ext>
            </a:extLst>
          </p:cNvPr>
          <p:cNvSpPr>
            <a:spLocks noGrp="1"/>
          </p:cNvSpPr>
          <p:nvPr>
            <p:ph type="title"/>
          </p:nvPr>
        </p:nvSpPr>
        <p:spPr>
          <a:xfrm>
            <a:off x="164592" y="201168"/>
            <a:ext cx="9692640" cy="1325562"/>
          </a:xfrm>
        </p:spPr>
        <p:txBody>
          <a:bodyPr/>
          <a:lstStyle/>
          <a:p>
            <a:r>
              <a:rPr lang="ko-KR" altLang="en-US" dirty="0"/>
              <a:t>다양한 </a:t>
            </a:r>
            <a:r>
              <a:rPr lang="en-US" altLang="ko-KR" dirty="0"/>
              <a:t>ENM </a:t>
            </a:r>
            <a:r>
              <a:rPr lang="ko-KR" altLang="en-US" dirty="0"/>
              <a:t>방법들</a:t>
            </a:r>
            <a:endParaRPr lang="en-US" dirty="0"/>
          </a:p>
        </p:txBody>
      </p:sp>
      <p:sp>
        <p:nvSpPr>
          <p:cNvPr id="3" name="Content Placeholder 2">
            <a:extLst>
              <a:ext uri="{FF2B5EF4-FFF2-40B4-BE49-F238E27FC236}">
                <a16:creationId xmlns:a16="http://schemas.microsoft.com/office/drawing/2014/main" id="{8EBB1C7D-C0A4-3180-CE5D-2E95A369F652}"/>
              </a:ext>
            </a:extLst>
          </p:cNvPr>
          <p:cNvSpPr>
            <a:spLocks noGrp="1"/>
          </p:cNvSpPr>
          <p:nvPr>
            <p:ph idx="1"/>
          </p:nvPr>
        </p:nvSpPr>
        <p:spPr>
          <a:xfrm>
            <a:off x="1261872" y="1781873"/>
            <a:ext cx="8595360" cy="4351337"/>
          </a:xfrm>
        </p:spPr>
        <p:txBody>
          <a:bodyPr/>
          <a:lstStyle/>
          <a:p>
            <a:r>
              <a:rPr lang="en-US" dirty="0"/>
              <a:t>Biophysical Models</a:t>
            </a:r>
          </a:p>
          <a:p>
            <a:r>
              <a:rPr lang="en-US" dirty="0"/>
              <a:t>Process-oriented Models</a:t>
            </a:r>
          </a:p>
        </p:txBody>
      </p:sp>
      <p:pic>
        <p:nvPicPr>
          <p:cNvPr id="7" name="Picture 6">
            <a:extLst>
              <a:ext uri="{FF2B5EF4-FFF2-40B4-BE49-F238E27FC236}">
                <a16:creationId xmlns:a16="http://schemas.microsoft.com/office/drawing/2014/main" id="{EF99E66B-E359-5F2B-54A4-07A3E38BA291}"/>
              </a:ext>
            </a:extLst>
          </p:cNvPr>
          <p:cNvPicPr>
            <a:picLocks noChangeAspect="1"/>
          </p:cNvPicPr>
          <p:nvPr/>
        </p:nvPicPr>
        <p:blipFill>
          <a:blip r:embed="rId2"/>
          <a:stretch>
            <a:fillRect/>
          </a:stretch>
        </p:blipFill>
        <p:spPr>
          <a:xfrm>
            <a:off x="5520922" y="687875"/>
            <a:ext cx="6614690" cy="6078817"/>
          </a:xfrm>
          <a:prstGeom prst="rect">
            <a:avLst/>
          </a:prstGeom>
        </p:spPr>
      </p:pic>
      <p:pic>
        <p:nvPicPr>
          <p:cNvPr id="5" name="Picture 4">
            <a:extLst>
              <a:ext uri="{FF2B5EF4-FFF2-40B4-BE49-F238E27FC236}">
                <a16:creationId xmlns:a16="http://schemas.microsoft.com/office/drawing/2014/main" id="{8D5EA4C1-00DA-6B1A-ACDE-D422822C9A99}"/>
              </a:ext>
            </a:extLst>
          </p:cNvPr>
          <p:cNvPicPr>
            <a:picLocks noChangeAspect="1"/>
          </p:cNvPicPr>
          <p:nvPr/>
        </p:nvPicPr>
        <p:blipFill>
          <a:blip r:embed="rId3"/>
          <a:stretch>
            <a:fillRect/>
          </a:stretch>
        </p:blipFill>
        <p:spPr>
          <a:xfrm>
            <a:off x="374905" y="3530586"/>
            <a:ext cx="4901184" cy="1827430"/>
          </a:xfrm>
          <a:prstGeom prst="rect">
            <a:avLst/>
          </a:prstGeom>
        </p:spPr>
      </p:pic>
      <p:sp>
        <p:nvSpPr>
          <p:cNvPr id="9" name="TextBox 8">
            <a:extLst>
              <a:ext uri="{FF2B5EF4-FFF2-40B4-BE49-F238E27FC236}">
                <a16:creationId xmlns:a16="http://schemas.microsoft.com/office/drawing/2014/main" id="{CAE43A82-30B7-5CF0-C03B-39C346D778D5}"/>
              </a:ext>
            </a:extLst>
          </p:cNvPr>
          <p:cNvSpPr txBox="1"/>
          <p:nvPr/>
        </p:nvSpPr>
        <p:spPr>
          <a:xfrm>
            <a:off x="1581650" y="3613665"/>
            <a:ext cx="2748302" cy="461666"/>
          </a:xfrm>
          <a:prstGeom prst="rect">
            <a:avLst/>
          </a:prstGeom>
          <a:solidFill>
            <a:schemeClr val="tx1"/>
          </a:solidFill>
        </p:spPr>
        <p:txBody>
          <a:bodyPr wrap="square" rtlCol="0">
            <a:spAutoFit/>
          </a:bodyPr>
          <a:lstStyle/>
          <a:p>
            <a:endParaRPr lang="en-US" sz="1200" dirty="0">
              <a:solidFill>
                <a:schemeClr val="bg1"/>
              </a:solidFill>
            </a:endParaRPr>
          </a:p>
        </p:txBody>
      </p:sp>
      <p:sp>
        <p:nvSpPr>
          <p:cNvPr id="10" name="TextBox 9">
            <a:extLst>
              <a:ext uri="{FF2B5EF4-FFF2-40B4-BE49-F238E27FC236}">
                <a16:creationId xmlns:a16="http://schemas.microsoft.com/office/drawing/2014/main" id="{9A88EC43-73EC-8048-8D28-DE7A19F8E068}"/>
              </a:ext>
            </a:extLst>
          </p:cNvPr>
          <p:cNvSpPr txBox="1"/>
          <p:nvPr/>
        </p:nvSpPr>
        <p:spPr>
          <a:xfrm>
            <a:off x="353303" y="5441095"/>
            <a:ext cx="2807208" cy="276999"/>
          </a:xfrm>
          <a:prstGeom prst="rect">
            <a:avLst/>
          </a:prstGeom>
          <a:noFill/>
        </p:spPr>
        <p:txBody>
          <a:bodyPr wrap="square" rtlCol="0">
            <a:spAutoFit/>
          </a:bodyPr>
          <a:lstStyle/>
          <a:p>
            <a:r>
              <a:rPr lang="en-US" sz="1200" dirty="0" err="1"/>
              <a:t>Dormann</a:t>
            </a:r>
            <a:r>
              <a:rPr lang="en-US" sz="1200" dirty="0"/>
              <a:t> et al. 2012</a:t>
            </a:r>
          </a:p>
        </p:txBody>
      </p:sp>
      <p:sp>
        <p:nvSpPr>
          <p:cNvPr id="11" name="TextBox 10">
            <a:extLst>
              <a:ext uri="{FF2B5EF4-FFF2-40B4-BE49-F238E27FC236}">
                <a16:creationId xmlns:a16="http://schemas.microsoft.com/office/drawing/2014/main" id="{C828B80F-F388-A150-62CA-ECF9298C417A}"/>
              </a:ext>
            </a:extLst>
          </p:cNvPr>
          <p:cNvSpPr txBox="1"/>
          <p:nvPr/>
        </p:nvSpPr>
        <p:spPr>
          <a:xfrm>
            <a:off x="3607308" y="6489693"/>
            <a:ext cx="2807208" cy="276999"/>
          </a:xfrm>
          <a:prstGeom prst="rect">
            <a:avLst/>
          </a:prstGeom>
          <a:noFill/>
        </p:spPr>
        <p:txBody>
          <a:bodyPr wrap="square" rtlCol="0">
            <a:spAutoFit/>
          </a:bodyPr>
          <a:lstStyle/>
          <a:p>
            <a:r>
              <a:rPr lang="en-US" sz="1200" dirty="0"/>
              <a:t>Peterson et al. 2012</a:t>
            </a:r>
          </a:p>
        </p:txBody>
      </p:sp>
      <p:sp>
        <p:nvSpPr>
          <p:cNvPr id="6" name="TextBox 5">
            <a:extLst>
              <a:ext uri="{FF2B5EF4-FFF2-40B4-BE49-F238E27FC236}">
                <a16:creationId xmlns:a16="http://schemas.microsoft.com/office/drawing/2014/main" id="{E7019FF0-09CA-AEDF-9434-011B2E8FB499}"/>
              </a:ext>
            </a:extLst>
          </p:cNvPr>
          <p:cNvSpPr txBox="1"/>
          <p:nvPr/>
        </p:nvSpPr>
        <p:spPr>
          <a:xfrm>
            <a:off x="3996363" y="3613664"/>
            <a:ext cx="1220556" cy="461665"/>
          </a:xfrm>
          <a:prstGeom prst="rect">
            <a:avLst/>
          </a:prstGeom>
          <a:solidFill>
            <a:schemeClr val="tx1"/>
          </a:solidFill>
        </p:spPr>
        <p:txBody>
          <a:bodyPr wrap="square" rtlCol="0">
            <a:spAutoFit/>
          </a:bodyPr>
          <a:lstStyle/>
          <a:p>
            <a:r>
              <a:rPr lang="en-US" sz="1200" dirty="0">
                <a:solidFill>
                  <a:schemeClr val="bg1"/>
                </a:solidFill>
              </a:rPr>
              <a:t>Process based models</a:t>
            </a:r>
          </a:p>
        </p:txBody>
      </p:sp>
    </p:spTree>
    <p:extLst>
      <p:ext uri="{BB962C8B-B14F-4D97-AF65-F5344CB8AC3E}">
        <p14:creationId xmlns:p14="http://schemas.microsoft.com/office/powerpoint/2010/main" val="3817706655"/>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6630</TotalTime>
  <Words>2358</Words>
  <Application>Microsoft Office PowerPoint</Application>
  <PresentationFormat>Widescreen</PresentationFormat>
  <Paragraphs>488</Paragraphs>
  <Slides>43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ElsevierGulliver</vt:lpstr>
      <vt:lpstr>Google Sans</vt:lpstr>
      <vt:lpstr>Arial</vt:lpstr>
      <vt:lpstr>Calibri</vt:lpstr>
      <vt:lpstr>Cambria Math</vt:lpstr>
      <vt:lpstr>Century Schoolbook</vt:lpstr>
      <vt:lpstr>Roboto</vt:lpstr>
      <vt:lpstr>Wingdings 2</vt:lpstr>
      <vt:lpstr>View</vt:lpstr>
      <vt:lpstr>Maxent 를 이용한 종 분포 모델링 (SDM: Species Distribution Modeling)</vt:lpstr>
      <vt:lpstr>목차</vt:lpstr>
      <vt:lpstr>Species Distribution Modeling</vt:lpstr>
      <vt:lpstr>Species Distribution Modeling (SDM) vs Ecological Niche Modeling (ENM)</vt:lpstr>
      <vt:lpstr>Species Distribution Modeling (SDM) vs Ecological Niche Modeling (ENM)</vt:lpstr>
      <vt:lpstr>Species Distribution Modeling (SDM) vs Ecological Niche Modeling (ENM)</vt:lpstr>
      <vt:lpstr>Maxent 를 이용한 생태 지위 모델링 (ENM: Ecological Niche Modeling)</vt:lpstr>
      <vt:lpstr>다양한 ENM 방법들</vt:lpstr>
      <vt:lpstr>다양한 ENM 방법들</vt:lpstr>
      <vt:lpstr>다양한 ENM 방법들: Correlative models</vt:lpstr>
      <vt:lpstr>ENM 을 위해 필요한 데이터</vt:lpstr>
      <vt:lpstr>ENM 을 위해 필요한 데이터</vt:lpstr>
      <vt:lpstr>ENM 을 위해 필요한 데이터</vt:lpstr>
      <vt:lpstr>ENM 을 위해 필요한 데이터</vt:lpstr>
      <vt:lpstr>Species Occurrence data</vt:lpstr>
      <vt:lpstr>Environmental data</vt:lpstr>
      <vt:lpstr>Environmental Data</vt:lpstr>
      <vt:lpstr>Environmental Data: stream-related</vt:lpstr>
      <vt:lpstr>Maximum Entropy</vt:lpstr>
      <vt:lpstr>Maximum Entropy</vt:lpstr>
      <vt:lpstr>Maximum Entropy</vt:lpstr>
      <vt:lpstr>Maximum Entropy</vt:lpstr>
      <vt:lpstr>Maximum Entropy</vt:lpstr>
      <vt:lpstr>Maximum Entropy</vt:lpstr>
      <vt:lpstr>Maximum Entropy</vt:lpstr>
      <vt:lpstr>PowerPoint Presentation</vt:lpstr>
      <vt:lpstr>모델 parameter 세팅: Regularization</vt:lpstr>
      <vt:lpstr>모델 parameter 세팅: Feature Types</vt:lpstr>
      <vt:lpstr>Output</vt:lpstr>
      <vt:lpstr>Output</vt:lpstr>
      <vt:lpstr>Output</vt:lpstr>
      <vt:lpstr>Output</vt:lpstr>
      <vt:lpstr>Model Validation (모델 검증)</vt:lpstr>
      <vt:lpstr>Model Evaluation (모델 평가)</vt:lpstr>
      <vt:lpstr>Model Evaluation (모델 평가)</vt:lpstr>
      <vt:lpstr>Model Evaluation (모델 평가)</vt:lpstr>
      <vt:lpstr>Model Evaluation (모델 평가)</vt:lpstr>
      <vt:lpstr>Model Evaluation (모델 평가)</vt:lpstr>
      <vt:lpstr>Cross-validation: k-fold cross-validation</vt:lpstr>
      <vt:lpstr>Cross-validation: Block partitioning </vt:lpstr>
      <vt:lpstr>Envelope Model</vt:lpstr>
      <vt:lpstr>읽으면 좋은 논문들</vt:lpstr>
      <vt:lpstr>R 을 활용한 Maxent 써보기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Hyun Seok Yoon</dc:creator>
  <cp:lastModifiedBy>Hyun Seok Yoon</cp:lastModifiedBy>
  <cp:revision>44</cp:revision>
  <dcterms:created xsi:type="dcterms:W3CDTF">2023-08-29T11:24:20Z</dcterms:created>
  <dcterms:modified xsi:type="dcterms:W3CDTF">2023-09-18T01:47:13Z</dcterms:modified>
</cp:coreProperties>
</file>